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Libre Franklin"/>
      <p:regular r:id="rId30"/>
      <p:bold r:id="rId31"/>
      <p:italic r:id="rId32"/>
      <p:boldItalic r:id="rId33"/>
    </p:embeddedFont>
    <p:embeddedFont>
      <p:font typeface="Raleway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0F7114-216B-4455-B5C8-7E2288D62F3D}">
  <a:tblStyle styleId="{6E0F7114-216B-4455-B5C8-7E2288D62F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bold.fntdata"/><Relationship Id="rId30" Type="http://schemas.openxmlformats.org/officeDocument/2006/relationships/font" Target="fonts/LibreFranklin-regular.fntdata"/><Relationship Id="rId11" Type="http://schemas.openxmlformats.org/officeDocument/2006/relationships/slide" Target="slides/slide5.xml"/><Relationship Id="rId33" Type="http://schemas.openxmlformats.org/officeDocument/2006/relationships/font" Target="fonts/LibreFranklin-boldItalic.fntdata"/><Relationship Id="rId10" Type="http://schemas.openxmlformats.org/officeDocument/2006/relationships/slide" Target="slides/slide4.xml"/><Relationship Id="rId32" Type="http://schemas.openxmlformats.org/officeDocument/2006/relationships/font" Target="fonts/LibreFranklin-italic.fntdata"/><Relationship Id="rId13" Type="http://schemas.openxmlformats.org/officeDocument/2006/relationships/slide" Target="slides/slide7.xml"/><Relationship Id="rId35" Type="http://schemas.openxmlformats.org/officeDocument/2006/relationships/font" Target="fonts/RalewayMedium-bold.fntdata"/><Relationship Id="rId12" Type="http://schemas.openxmlformats.org/officeDocument/2006/relationships/slide" Target="slides/slide6.xml"/><Relationship Id="rId34" Type="http://schemas.openxmlformats.org/officeDocument/2006/relationships/font" Target="fonts/RalewayMedium-regular.fntdata"/><Relationship Id="rId15" Type="http://schemas.openxmlformats.org/officeDocument/2006/relationships/slide" Target="slides/slide9.xml"/><Relationship Id="rId37" Type="http://schemas.openxmlformats.org/officeDocument/2006/relationships/font" Target="fonts/RalewayMedium-boldItalic.fntdata"/><Relationship Id="rId14" Type="http://schemas.openxmlformats.org/officeDocument/2006/relationships/slide" Target="slides/slide8.xml"/><Relationship Id="rId36" Type="http://schemas.openxmlformats.org/officeDocument/2006/relationships/font" Target="fonts/Raleway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i will be presenting u, my capstone project on cross selling medical products.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4c8b615c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4c8b615c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look into how to quantify the 16 recommended products.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166aa79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166aa79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would need to calculate the buying power of the individual customers. And how do i do that?</a:t>
            </a:r>
            <a:endParaRPr/>
          </a:p>
          <a:p>
            <a:pPr indent="0" lvl="0" marL="0" rtl="0" algn="l">
              <a:spcBef>
                <a:spcPts val="0"/>
              </a:spcBef>
              <a:spcAft>
                <a:spcPts val="0"/>
              </a:spcAft>
              <a:buNone/>
            </a:pPr>
            <a:r>
              <a:rPr lang="en"/>
              <a:t>Remember the combination that we had in the previous slide?</a:t>
            </a:r>
            <a:endParaRPr/>
          </a:p>
          <a:p>
            <a:pPr indent="0" lvl="0" marL="0" rtl="0" algn="l">
              <a:spcBef>
                <a:spcPts val="0"/>
              </a:spcBef>
              <a:spcAft>
                <a:spcPts val="0"/>
              </a:spcAft>
              <a:buNone/>
            </a:pPr>
            <a:r>
              <a:rPr lang="en"/>
              <a:t>So the first item we have in the combination we call it the base, its a product that customer A has purchased.</a:t>
            </a:r>
            <a:endParaRPr/>
          </a:p>
          <a:p>
            <a:pPr indent="0" lvl="0" marL="0" rtl="0" algn="l">
              <a:spcBef>
                <a:spcPts val="0"/>
              </a:spcBef>
              <a:spcAft>
                <a:spcPts val="0"/>
              </a:spcAft>
              <a:buNone/>
            </a:pPr>
            <a:r>
              <a:rPr lang="en"/>
              <a:t>So i get the average quantity of base item purchased by customer A and minus total average quantity </a:t>
            </a:r>
            <a:r>
              <a:rPr lang="en">
                <a:solidFill>
                  <a:schemeClr val="dk1"/>
                </a:solidFill>
              </a:rPr>
              <a:t>of base item </a:t>
            </a:r>
            <a:r>
              <a:rPr lang="en"/>
              <a:t>purchased then divided by total average quantity purchased.</a:t>
            </a:r>
            <a:endParaRPr/>
          </a:p>
          <a:p>
            <a:pPr indent="0" lvl="0" marL="0" rtl="0" algn="l">
              <a:spcBef>
                <a:spcPts val="0"/>
              </a:spcBef>
              <a:spcAft>
                <a:spcPts val="0"/>
              </a:spcAft>
              <a:buNone/>
            </a:pPr>
            <a:r>
              <a:rPr lang="en"/>
              <a:t>With that, we have gotten the buying power weightage of customer A, after which multiply by total average quantity of recommending product purchased by all customers and add back the total </a:t>
            </a:r>
            <a:r>
              <a:rPr lang="en">
                <a:solidFill>
                  <a:schemeClr val="dk1"/>
                </a:solidFill>
              </a:rPr>
              <a:t>average quantity of recommending product.</a:t>
            </a:r>
            <a:endParaRPr>
              <a:solidFill>
                <a:schemeClr val="dk1"/>
              </a:solidFill>
            </a:endParaRPr>
          </a:p>
          <a:p>
            <a:pPr indent="0" lvl="0" marL="0" rtl="0" algn="l">
              <a:spcBef>
                <a:spcPts val="0"/>
              </a:spcBef>
              <a:spcAft>
                <a:spcPts val="0"/>
              </a:spcAft>
              <a:buNone/>
            </a:pPr>
            <a:r>
              <a:rPr lang="en">
                <a:solidFill>
                  <a:schemeClr val="dk1"/>
                </a:solidFill>
              </a:rPr>
              <a:t>Lastly, ive simulated whether the customer will purchase the recommending quantity by multiplying the probability computed by MBA.</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cf02927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cf029278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4c8b615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4c8b615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the formula we had in previous slide, i have identified top 6 recommending product with recommending quantity.</a:t>
            </a:r>
            <a:endParaRPr/>
          </a:p>
          <a:p>
            <a:pPr indent="0" lvl="0" marL="0" rtl="0" algn="l">
              <a:spcBef>
                <a:spcPts val="0"/>
              </a:spcBef>
              <a:spcAft>
                <a:spcPts val="0"/>
              </a:spcAft>
              <a:buNone/>
            </a:pPr>
            <a:r>
              <a:rPr lang="en"/>
              <a:t>And u can see here the outlook of the simulated quantity and the </a:t>
            </a:r>
            <a:r>
              <a:rPr lang="en"/>
              <a:t>potential</a:t>
            </a:r>
            <a:r>
              <a:rPr lang="en"/>
              <a:t> increase of sales per year in percentage.</a:t>
            </a:r>
            <a:endParaRPr/>
          </a:p>
          <a:p>
            <a:pPr indent="0" lvl="0" marL="0" rtl="0" algn="l">
              <a:spcBef>
                <a:spcPts val="0"/>
              </a:spcBef>
              <a:spcAft>
                <a:spcPts val="0"/>
              </a:spcAft>
              <a:buNone/>
            </a:pPr>
            <a:r>
              <a:rPr lang="en"/>
              <a:t>With that, it is very obvious that the company should pay more attention to MITG division on what is the gap between theoretical analysis and practical business function to miss out such a huge potential sales opportunity available in the market.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166aa79a3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166aa79a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look into sales forecast’s trend for the next 2 year using ARIMA and facebook prophet on before and after </a:t>
            </a:r>
            <a:r>
              <a:rPr lang="en"/>
              <a:t>i</a:t>
            </a:r>
            <a:r>
              <a:rPr lang="en">
                <a:solidFill>
                  <a:schemeClr val="dk1"/>
                </a:solidFill>
              </a:rPr>
              <a:t>mplementing MBA and CF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166aa79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166aa79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product 186-0106, it seems normal with an upward trend for before and after implementations.</a:t>
            </a:r>
            <a:endParaRPr/>
          </a:p>
          <a:p>
            <a:pPr indent="0" lvl="0" marL="0" rtl="0" algn="l">
              <a:spcBef>
                <a:spcPts val="0"/>
              </a:spcBef>
              <a:spcAft>
                <a:spcPts val="0"/>
              </a:spcAft>
              <a:buNone/>
            </a:pPr>
            <a:r>
              <a:rPr lang="en"/>
              <a:t>However, when we look at LF1937, there is a steep decline below zero which can be possible obsoletion happening for this product.</a:t>
            </a:r>
            <a:endParaRPr/>
          </a:p>
          <a:p>
            <a:pPr indent="0" lvl="0" marL="0" rtl="0" algn="l">
              <a:spcBef>
                <a:spcPts val="0"/>
              </a:spcBef>
              <a:spcAft>
                <a:spcPts val="0"/>
              </a:spcAft>
              <a:buNone/>
            </a:pPr>
            <a:r>
              <a:rPr lang="en"/>
              <a:t>Although after the implementation, there is a spike in july, but it continues with a downward trend.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cf029278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cf029278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for the mentioned product, it will be worthy to highlight this abnormality to the management for business decision, whether to discontinue productions or brainstorm a new strategy to bring the sales up again.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4c8b615c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4c8b615c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wrap up the presentation, i would like to recommend that we should allocate and focus on the resources to the right area identified by this project which will eventually lead to expanding market share.</a:t>
            </a:r>
            <a:endParaRPr/>
          </a:p>
          <a:p>
            <a:pPr indent="0" lvl="0" marL="0" rtl="0" algn="l">
              <a:spcBef>
                <a:spcPts val="0"/>
              </a:spcBef>
              <a:spcAft>
                <a:spcPts val="0"/>
              </a:spcAft>
              <a:buNone/>
            </a:pPr>
            <a:r>
              <a:rPr lang="en"/>
              <a:t>And also to put in the right amount of pressure on sales team with justification of machine 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cf029278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cf029278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 would like to mention the limitation of this project.</a:t>
            </a:r>
            <a:endParaRPr/>
          </a:p>
          <a:p>
            <a:pPr indent="0" lvl="0" marL="0" rtl="0" algn="l">
              <a:spcBef>
                <a:spcPts val="0"/>
              </a:spcBef>
              <a:spcAft>
                <a:spcPts val="0"/>
              </a:spcAft>
              <a:buNone/>
            </a:pPr>
            <a:r>
              <a:rPr lang="en"/>
              <a:t>Without full access to the information available within the company, the accuracy and reasoning can only base on </a:t>
            </a:r>
            <a:r>
              <a:rPr lang="en"/>
              <a:t>mathematical theory which can not be entirely practical or logical for real time business.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4c8b615c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4c8b615c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2a9db23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2a9db23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approach by a MNC based in singapore, they would like to explore opportunities to expand their business in South-east asia, but for this project, our focus will be on Australia and new zealand. However, because of commercial confidentiality, we are only able to obtain basic information just barely adequate for my analysis. With that, recommendation and illustration will be presented in this project.</a:t>
            </a:r>
            <a:endParaRPr/>
          </a:p>
          <a:p>
            <a:pPr indent="0" lvl="0" marL="0" rtl="0" algn="l">
              <a:spcBef>
                <a:spcPts val="0"/>
              </a:spcBef>
              <a:spcAft>
                <a:spcPts val="0"/>
              </a:spcAft>
              <a:buNone/>
            </a:pPr>
            <a:r>
              <a:rPr lang="en"/>
              <a:t>On a side note, due to the limited information, monetary analysis will be out of scope, we will focus more on quantitative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4c8b615c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c8b615c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i have splitted the objective into 3, first will be to identify what products can we cross sell to existing customers, for example, what other </a:t>
            </a:r>
            <a:r>
              <a:rPr lang="en"/>
              <a:t>similar</a:t>
            </a:r>
            <a:r>
              <a:rPr lang="en"/>
              <a:t> product to recommend to those that customers that have not purchase before.</a:t>
            </a:r>
            <a:endParaRPr/>
          </a:p>
          <a:p>
            <a:pPr indent="0" lvl="0" marL="0" rtl="0" algn="l">
              <a:spcBef>
                <a:spcPts val="0"/>
              </a:spcBef>
              <a:spcAft>
                <a:spcPts val="0"/>
              </a:spcAft>
              <a:buNone/>
            </a:pPr>
            <a:r>
              <a:rPr lang="en"/>
              <a:t>Second, to quantify the recommending products to the potential customers.</a:t>
            </a:r>
            <a:endParaRPr/>
          </a:p>
          <a:p>
            <a:pPr indent="0" lvl="0" marL="0" rtl="0" algn="l">
              <a:spcBef>
                <a:spcPts val="0"/>
              </a:spcBef>
              <a:spcAft>
                <a:spcPts val="0"/>
              </a:spcAft>
              <a:buNone/>
            </a:pPr>
            <a:r>
              <a:rPr lang="en"/>
              <a:t>Lastly, what or where should we focus resources on? For example, which division or material should we pay more attention 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166aa79a3_0_26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166aa79a3_0_26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going to the findings, i would like to briefly explain what and how the package ive used to come out with a list of recommending products.</a:t>
            </a:r>
            <a:endParaRPr/>
          </a:p>
          <a:p>
            <a:pPr indent="0" lvl="0" marL="0" rtl="0" algn="l">
              <a:spcBef>
                <a:spcPts val="0"/>
              </a:spcBef>
              <a:spcAft>
                <a:spcPts val="0"/>
              </a:spcAft>
              <a:buNone/>
            </a:pPr>
            <a:r>
              <a:rPr lang="en"/>
              <a:t>So basically, I have used mixed basket analysis in short MBA, and </a:t>
            </a:r>
            <a:r>
              <a:rPr lang="en"/>
              <a:t>collaborative filtering in short CF.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166aa79a3_0_26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166aa79a3_0_26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663BF"/>
                </a:solidFill>
                <a:latin typeface="Raleway"/>
                <a:ea typeface="Raleway"/>
                <a:cs typeface="Raleway"/>
                <a:sym typeface="Raleway"/>
              </a:rPr>
              <a:t>So what is MBA? </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MBA is an </a:t>
            </a:r>
            <a:r>
              <a:rPr lang="en" sz="1200">
                <a:solidFill>
                  <a:srgbClr val="3663BF"/>
                </a:solidFill>
                <a:latin typeface="Raleway"/>
                <a:ea typeface="Raleway"/>
                <a:cs typeface="Raleway"/>
                <a:sym typeface="Raleway"/>
              </a:rPr>
              <a:t>algorithm</a:t>
            </a:r>
            <a:r>
              <a:rPr lang="en" sz="1200">
                <a:solidFill>
                  <a:srgbClr val="3663BF"/>
                </a:solidFill>
                <a:latin typeface="Raleway"/>
                <a:ea typeface="Raleway"/>
                <a:cs typeface="Raleway"/>
                <a:sym typeface="Raleway"/>
              </a:rPr>
              <a:t> to calculate association and correlation from past purchase transactions to find out what combination of products can be purchased together.</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With that, if the customer only purchased one of the item in that combination, we can recommend the other item within that combination.</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In simpler term, we are encouraging customers to purchase bundle package.  </a:t>
            </a:r>
            <a:endParaRPr sz="1200">
              <a:solidFill>
                <a:srgbClr val="3663BF"/>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0edb053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0edb053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663BF"/>
                </a:solidFill>
                <a:latin typeface="Raleway"/>
                <a:ea typeface="Raleway"/>
                <a:cs typeface="Raleway"/>
                <a:sym typeface="Raleway"/>
              </a:rPr>
              <a:t>So what is CF? CF has two type of sections, namely Item-based and User-based filtering. But for this project, we will be focusing on Item-based filtering.</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So For Item-based filtering, it works very similar with MBA, it calculates the similarity and correlations among the items purchased and gives a list of items with similarity rating against enquired item.</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In other words, if i enquiry product ABC in CF, i will have a list of </a:t>
            </a:r>
            <a:r>
              <a:rPr lang="en" sz="1200">
                <a:solidFill>
                  <a:srgbClr val="3663BF"/>
                </a:solidFill>
                <a:latin typeface="Raleway"/>
                <a:ea typeface="Raleway"/>
                <a:cs typeface="Raleway"/>
                <a:sym typeface="Raleway"/>
              </a:rPr>
              <a:t>similarity</a:t>
            </a:r>
            <a:r>
              <a:rPr lang="en" sz="1200">
                <a:solidFill>
                  <a:srgbClr val="3663BF"/>
                </a:solidFill>
                <a:latin typeface="Raleway"/>
                <a:ea typeface="Raleway"/>
                <a:cs typeface="Raleway"/>
                <a:sym typeface="Raleway"/>
              </a:rPr>
              <a:t> rating for every item and i will pick the top 20 of the item list to cross validate with MBA.</a:t>
            </a:r>
            <a:endParaRPr sz="1200">
              <a:solidFill>
                <a:srgbClr val="3663BF"/>
              </a:solidFill>
              <a:latin typeface="Raleway"/>
              <a:ea typeface="Raleway"/>
              <a:cs typeface="Raleway"/>
              <a:sym typeface="Raleway"/>
            </a:endParaRPr>
          </a:p>
          <a:p>
            <a:pPr indent="0" lvl="0" marL="0" rtl="0" algn="l">
              <a:spcBef>
                <a:spcPts val="0"/>
              </a:spcBef>
              <a:spcAft>
                <a:spcPts val="0"/>
              </a:spcAft>
              <a:buNone/>
            </a:pPr>
            <a:r>
              <a:rPr lang="en" sz="1200">
                <a:solidFill>
                  <a:srgbClr val="3663BF"/>
                </a:solidFill>
                <a:latin typeface="Raleway"/>
                <a:ea typeface="Raleway"/>
                <a:cs typeface="Raleway"/>
                <a:sym typeface="Raleway"/>
              </a:rPr>
              <a:t>I will explain further in next slide on how i finalize my list of recommending product by cross validating between both models.</a:t>
            </a:r>
            <a:endParaRPr sz="1200">
              <a:solidFill>
                <a:srgbClr val="3663BF"/>
              </a:solidFill>
              <a:latin typeface="Raleway"/>
              <a:ea typeface="Raleway"/>
              <a:cs typeface="Raleway"/>
              <a:sym typeface="Raleway"/>
            </a:endParaRPr>
          </a:p>
          <a:p>
            <a:pPr indent="0" lvl="0" marL="0" rtl="0" algn="l">
              <a:spcBef>
                <a:spcPts val="0"/>
              </a:spcBef>
              <a:spcAft>
                <a:spcPts val="0"/>
              </a:spcAft>
              <a:buNone/>
            </a:pPr>
            <a:r>
              <a:t/>
            </a:r>
            <a:endParaRPr sz="1200">
              <a:solidFill>
                <a:srgbClr val="3663BF"/>
              </a:solidFill>
              <a:latin typeface="Raleway"/>
              <a:ea typeface="Raleway"/>
              <a:cs typeface="Raleway"/>
              <a:sym typeface="Raleway"/>
            </a:endParaRPr>
          </a:p>
          <a:p>
            <a:pPr indent="0" lvl="0" marL="0" rtl="0" algn="l">
              <a:spcBef>
                <a:spcPts val="0"/>
              </a:spcBef>
              <a:spcAft>
                <a:spcPts val="1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cf029278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cf029278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on the left hand side, it is the list of item combination from MBA and on the right hand side is the list of similarity rating from CF.</a:t>
            </a:r>
            <a:endParaRPr/>
          </a:p>
          <a:p>
            <a:pPr indent="0" lvl="0" marL="0" rtl="0" algn="l">
              <a:spcBef>
                <a:spcPts val="0"/>
              </a:spcBef>
              <a:spcAft>
                <a:spcPts val="0"/>
              </a:spcAft>
              <a:buNone/>
            </a:pPr>
            <a:r>
              <a:rPr lang="en"/>
              <a:t>We look at number 1, the combination is product ABC and XYZ, then u refer to the right and u can see that the </a:t>
            </a:r>
            <a:r>
              <a:rPr lang="en"/>
              <a:t>similarity</a:t>
            </a:r>
            <a:r>
              <a:rPr lang="en"/>
              <a:t> between ABC and XYZ has a rating of 4.5 which means that MBA is recommending the right product. Thus, we will keep this combination into a list.</a:t>
            </a:r>
            <a:endParaRPr/>
          </a:p>
          <a:p>
            <a:pPr indent="0" lvl="0" marL="0" rtl="0" algn="l">
              <a:spcBef>
                <a:spcPts val="0"/>
              </a:spcBef>
              <a:spcAft>
                <a:spcPts val="0"/>
              </a:spcAft>
              <a:buNone/>
            </a:pPr>
            <a:r>
              <a:rPr lang="en"/>
              <a:t>Next, look at number 2, Product BCE and EFG have a similarity rating of negative which mean there is no similarity, therefore this combination will be rejected from the list.</a:t>
            </a:r>
            <a:endParaRPr/>
          </a:p>
          <a:p>
            <a:pPr indent="0" lvl="0" marL="0" rtl="0" algn="l">
              <a:spcBef>
                <a:spcPts val="0"/>
              </a:spcBef>
              <a:spcAft>
                <a:spcPts val="0"/>
              </a:spcAft>
              <a:buNone/>
            </a:pPr>
            <a:r>
              <a:rPr lang="en"/>
              <a:t>Last, look at number 3, Product GHI and IJK have a similarity rating of 3.5. Although it does not have the highest rating, but it has a reasonable similarity thus i will be keeping this combination into the list.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cf029278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cf029278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final recommending list should look like this from previous example.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2a9db23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2a9db23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dive into the findings. Based on past purchase history, there are 52% of the customers bought more than 1 type of product. After implementing both MBA and CF models, it has identified about 1% of potential customers which equivalent to about 1k, to have the opportunity to cross sell the product.</a:t>
            </a:r>
            <a:endParaRPr/>
          </a:p>
          <a:p>
            <a:pPr indent="0" lvl="0" marL="0" rtl="0" algn="l">
              <a:spcBef>
                <a:spcPts val="0"/>
              </a:spcBef>
              <a:spcAft>
                <a:spcPts val="0"/>
              </a:spcAft>
              <a:buNone/>
            </a:pPr>
            <a:r>
              <a:rPr lang="en"/>
              <a:t>In addition, the models have identified 2 divisions </a:t>
            </a:r>
            <a:r>
              <a:rPr lang="en"/>
              <a:t>namely</a:t>
            </a:r>
            <a:r>
              <a:rPr lang="en"/>
              <a:t> MITG and Diabetes to have opportunities on cross selling to existing customers.</a:t>
            </a:r>
            <a:endParaRPr/>
          </a:p>
          <a:p>
            <a:pPr indent="0" lvl="0" marL="0" rtl="0" algn="l">
              <a:spcBef>
                <a:spcPts val="0"/>
              </a:spcBef>
              <a:spcAft>
                <a:spcPts val="0"/>
              </a:spcAft>
              <a:buNone/>
            </a:pPr>
            <a:r>
              <a:rPr lang="en"/>
              <a:t>And out of 11k of products, 16 products are </a:t>
            </a:r>
            <a:r>
              <a:rPr lang="en"/>
              <a:t>identified to be able to cross-sell.</a:t>
            </a:r>
            <a:endParaRPr/>
          </a:p>
          <a:p>
            <a:pPr indent="0" lvl="0" marL="0" rtl="0" algn="l">
              <a:spcBef>
                <a:spcPts val="0"/>
              </a:spcBef>
              <a:spcAft>
                <a:spcPts val="0"/>
              </a:spcAft>
              <a:buNone/>
            </a:pPr>
            <a:r>
              <a:rPr lang="en"/>
              <a:t>On top of that, the table u see here is the top 6 recommending products by transactions.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77275" y="613150"/>
            <a:ext cx="4228500" cy="16935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606916" y="2691852"/>
            <a:ext cx="38919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900">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692058" y="829950"/>
            <a:ext cx="7767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p:nvPr>
            <p:ph idx="1" type="body"/>
          </p:nvPr>
        </p:nvSpPr>
        <p:spPr>
          <a:xfrm>
            <a:off x="2455375" y="3152225"/>
            <a:ext cx="4233300" cy="822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solidFill>
                  <a:schemeClr val="accent6"/>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Google Shape;5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6"/>
                </a:solidFill>
              </a:defRPr>
            </a:lvl1pPr>
            <a:lvl2pPr lvl="1">
              <a:buNone/>
              <a:defRPr>
                <a:solidFill>
                  <a:schemeClr val="accent6"/>
                </a:solidFill>
              </a:defRPr>
            </a:lvl2pPr>
            <a:lvl3pPr lvl="2">
              <a:buNone/>
              <a:defRPr>
                <a:solidFill>
                  <a:schemeClr val="accent6"/>
                </a:solidFill>
              </a:defRPr>
            </a:lvl3pPr>
            <a:lvl4pPr lvl="3">
              <a:buNone/>
              <a:defRPr>
                <a:solidFill>
                  <a:schemeClr val="accent6"/>
                </a:solidFill>
              </a:defRPr>
            </a:lvl4pPr>
            <a:lvl5pPr lvl="4">
              <a:buNone/>
              <a:defRPr>
                <a:solidFill>
                  <a:schemeClr val="accent6"/>
                </a:solidFill>
              </a:defRPr>
            </a:lvl5pPr>
            <a:lvl6pPr lvl="5">
              <a:buNone/>
              <a:defRPr>
                <a:solidFill>
                  <a:schemeClr val="accent6"/>
                </a:solidFill>
              </a:defRPr>
            </a:lvl6pPr>
            <a:lvl7pPr lvl="6">
              <a:buNone/>
              <a:defRPr>
                <a:solidFill>
                  <a:schemeClr val="accent6"/>
                </a:solidFill>
              </a:defRPr>
            </a:lvl7pPr>
            <a:lvl8pPr lvl="7">
              <a:buNone/>
              <a:defRPr>
                <a:solidFill>
                  <a:schemeClr val="accent6"/>
                </a:solidFill>
              </a:defRPr>
            </a:lvl8pPr>
            <a:lvl9pPr lvl="8">
              <a:buNone/>
              <a:defRPr>
                <a:solidFill>
                  <a:schemeClr val="accent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8" name="Shape 58"/>
        <p:cNvGrpSpPr/>
        <p:nvPr/>
      </p:nvGrpSpPr>
      <p:grpSpPr>
        <a:xfrm>
          <a:off x="0" y="0"/>
          <a:ext cx="0" cy="0"/>
          <a:chOff x="0" y="0"/>
          <a:chExt cx="0" cy="0"/>
        </a:xfrm>
      </p:grpSpPr>
      <p:sp>
        <p:nvSpPr>
          <p:cNvPr id="59" name="Google Shape;5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0" name="Shape 60"/>
        <p:cNvGrpSpPr/>
        <p:nvPr/>
      </p:nvGrpSpPr>
      <p:grpSpPr>
        <a:xfrm>
          <a:off x="0" y="0"/>
          <a:ext cx="0" cy="0"/>
          <a:chOff x="0" y="0"/>
          <a:chExt cx="0" cy="0"/>
        </a:xfrm>
      </p:grpSpPr>
      <p:sp>
        <p:nvSpPr>
          <p:cNvPr id="61" name="Google Shape;61;p13"/>
          <p:cNvSpPr/>
          <p:nvPr/>
        </p:nvSpPr>
        <p:spPr>
          <a:xfrm>
            <a:off x="0" y="2571756"/>
            <a:ext cx="9217500" cy="33399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3" name="Google Shape;63;p13"/>
          <p:cNvSpPr txBox="1"/>
          <p:nvPr>
            <p:ph idx="1" type="subTitle"/>
          </p:nvPr>
        </p:nvSpPr>
        <p:spPr>
          <a:xfrm>
            <a:off x="1081650" y="2856825"/>
            <a:ext cx="1526400" cy="44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20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3"/>
          <p:cNvSpPr txBox="1"/>
          <p:nvPr>
            <p:ph idx="2" type="subTitle"/>
          </p:nvPr>
        </p:nvSpPr>
        <p:spPr>
          <a:xfrm>
            <a:off x="811650" y="3251878"/>
            <a:ext cx="2066400" cy="11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3"/>
          <p:cNvSpPr txBox="1"/>
          <p:nvPr>
            <p:ph idx="3" type="subTitle"/>
          </p:nvPr>
        </p:nvSpPr>
        <p:spPr>
          <a:xfrm>
            <a:off x="3808800" y="2856825"/>
            <a:ext cx="1526400" cy="44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20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3"/>
          <p:cNvSpPr txBox="1"/>
          <p:nvPr>
            <p:ph idx="4" type="subTitle"/>
          </p:nvPr>
        </p:nvSpPr>
        <p:spPr>
          <a:xfrm>
            <a:off x="3538800" y="3251878"/>
            <a:ext cx="2066400" cy="11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3"/>
          <p:cNvSpPr txBox="1"/>
          <p:nvPr>
            <p:ph idx="5" type="subTitle"/>
          </p:nvPr>
        </p:nvSpPr>
        <p:spPr>
          <a:xfrm>
            <a:off x="6558625" y="2856825"/>
            <a:ext cx="1526400" cy="44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20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3"/>
          <p:cNvSpPr txBox="1"/>
          <p:nvPr>
            <p:ph idx="6" type="subTitle"/>
          </p:nvPr>
        </p:nvSpPr>
        <p:spPr>
          <a:xfrm>
            <a:off x="6288625" y="3251878"/>
            <a:ext cx="2066400" cy="11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70" name="Shape 70"/>
        <p:cNvGrpSpPr/>
        <p:nvPr/>
      </p:nvGrpSpPr>
      <p:grpSpPr>
        <a:xfrm>
          <a:off x="0" y="0"/>
          <a:ext cx="0" cy="0"/>
          <a:chOff x="0" y="0"/>
          <a:chExt cx="0" cy="0"/>
        </a:xfrm>
      </p:grpSpPr>
      <p:sp>
        <p:nvSpPr>
          <p:cNvPr id="71" name="Google Shape;71;p14"/>
          <p:cNvSpPr txBox="1"/>
          <p:nvPr>
            <p:ph type="title"/>
          </p:nvPr>
        </p:nvSpPr>
        <p:spPr>
          <a:xfrm>
            <a:off x="608025" y="295975"/>
            <a:ext cx="7822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14"/>
          <p:cNvSpPr txBox="1"/>
          <p:nvPr>
            <p:ph idx="1" type="subTitle"/>
          </p:nvPr>
        </p:nvSpPr>
        <p:spPr>
          <a:xfrm>
            <a:off x="1063244" y="1573700"/>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4"/>
          <p:cNvSpPr txBox="1"/>
          <p:nvPr>
            <p:ph idx="2" type="subTitle"/>
          </p:nvPr>
        </p:nvSpPr>
        <p:spPr>
          <a:xfrm>
            <a:off x="665144" y="1968875"/>
            <a:ext cx="2322600" cy="65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3" type="subTitle"/>
          </p:nvPr>
        </p:nvSpPr>
        <p:spPr>
          <a:xfrm>
            <a:off x="3725908" y="1573700"/>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4" type="subTitle"/>
          </p:nvPr>
        </p:nvSpPr>
        <p:spPr>
          <a:xfrm>
            <a:off x="3326908" y="1970225"/>
            <a:ext cx="23244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4"/>
          <p:cNvSpPr txBox="1"/>
          <p:nvPr>
            <p:ph idx="5" type="subTitle"/>
          </p:nvPr>
        </p:nvSpPr>
        <p:spPr>
          <a:xfrm>
            <a:off x="6540219" y="1573700"/>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6" type="subTitle"/>
          </p:nvPr>
        </p:nvSpPr>
        <p:spPr>
          <a:xfrm>
            <a:off x="6142119" y="1970225"/>
            <a:ext cx="23226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4"/>
          <p:cNvSpPr txBox="1"/>
          <p:nvPr>
            <p:ph idx="7" type="subTitle"/>
          </p:nvPr>
        </p:nvSpPr>
        <p:spPr>
          <a:xfrm>
            <a:off x="1063244" y="3118075"/>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4"/>
          <p:cNvSpPr txBox="1"/>
          <p:nvPr>
            <p:ph idx="8" type="subTitle"/>
          </p:nvPr>
        </p:nvSpPr>
        <p:spPr>
          <a:xfrm>
            <a:off x="665144" y="3513257"/>
            <a:ext cx="23226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4"/>
          <p:cNvSpPr txBox="1"/>
          <p:nvPr>
            <p:ph idx="9" type="subTitle"/>
          </p:nvPr>
        </p:nvSpPr>
        <p:spPr>
          <a:xfrm>
            <a:off x="3725908" y="3118075"/>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14"/>
          <p:cNvSpPr txBox="1"/>
          <p:nvPr>
            <p:ph idx="13" type="subTitle"/>
          </p:nvPr>
        </p:nvSpPr>
        <p:spPr>
          <a:xfrm>
            <a:off x="3327808" y="3513257"/>
            <a:ext cx="23226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14"/>
          <p:cNvSpPr txBox="1"/>
          <p:nvPr>
            <p:ph idx="14" type="subTitle"/>
          </p:nvPr>
        </p:nvSpPr>
        <p:spPr>
          <a:xfrm>
            <a:off x="6540219" y="3118075"/>
            <a:ext cx="1526400" cy="3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b="1" sz="19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14"/>
          <p:cNvSpPr txBox="1"/>
          <p:nvPr>
            <p:ph idx="15" type="subTitle"/>
          </p:nvPr>
        </p:nvSpPr>
        <p:spPr>
          <a:xfrm>
            <a:off x="6142119" y="3513257"/>
            <a:ext cx="23226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14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5" name="Shape 85"/>
        <p:cNvGrpSpPr/>
        <p:nvPr/>
      </p:nvGrpSpPr>
      <p:grpSpPr>
        <a:xfrm>
          <a:off x="0" y="0"/>
          <a:ext cx="0" cy="0"/>
          <a:chOff x="0" y="0"/>
          <a:chExt cx="0" cy="0"/>
        </a:xfrm>
      </p:grpSpPr>
      <p:sp>
        <p:nvSpPr>
          <p:cNvPr id="86" name="Google Shape;86;p15"/>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5"/>
          <p:cNvSpPr txBox="1"/>
          <p:nvPr>
            <p:ph idx="1" type="body"/>
          </p:nvPr>
        </p:nvSpPr>
        <p:spPr>
          <a:xfrm>
            <a:off x="473325" y="1478850"/>
            <a:ext cx="7492500" cy="2211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8" name="Google Shape;8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2">
    <p:spTree>
      <p:nvGrpSpPr>
        <p:cNvPr id="89" name="Shape 89"/>
        <p:cNvGrpSpPr/>
        <p:nvPr/>
      </p:nvGrpSpPr>
      <p:grpSpPr>
        <a:xfrm>
          <a:off x="0" y="0"/>
          <a:ext cx="0" cy="0"/>
          <a:chOff x="0" y="0"/>
          <a:chExt cx="0" cy="0"/>
        </a:xfrm>
      </p:grpSpPr>
      <p:sp>
        <p:nvSpPr>
          <p:cNvPr id="90" name="Google Shape;90;p16"/>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6"/>
          <p:cNvSpPr txBox="1"/>
          <p:nvPr>
            <p:ph idx="1" type="body"/>
          </p:nvPr>
        </p:nvSpPr>
        <p:spPr>
          <a:xfrm>
            <a:off x="713225" y="1631250"/>
            <a:ext cx="3173100" cy="2211300"/>
          </a:xfrm>
          <a:prstGeom prst="rect">
            <a:avLst/>
          </a:prstGeom>
        </p:spPr>
        <p:txBody>
          <a:bodyPr anchorCtr="0" anchor="ctr" bIns="91425" lIns="91425" spcFirstLastPara="1" rIns="91425" wrap="square" tIns="91425">
            <a:noAutofit/>
          </a:bodyPr>
          <a:lstStyle>
            <a:lvl1pPr indent="-342900" lvl="0" marL="457200" rtl="0" algn="r">
              <a:spcBef>
                <a:spcPts val="0"/>
              </a:spcBef>
              <a:spcAft>
                <a:spcPts val="0"/>
              </a:spcAft>
              <a:buClr>
                <a:schemeClr val="accent1"/>
              </a:buClr>
              <a:buSzPts val="18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93" name="Shape 93"/>
        <p:cNvGrpSpPr/>
        <p:nvPr/>
      </p:nvGrpSpPr>
      <p:grpSpPr>
        <a:xfrm>
          <a:off x="0" y="0"/>
          <a:ext cx="0" cy="0"/>
          <a:chOff x="0" y="0"/>
          <a:chExt cx="0" cy="0"/>
        </a:xfrm>
      </p:grpSpPr>
      <p:sp>
        <p:nvSpPr>
          <p:cNvPr id="94" name="Google Shape;94;p17"/>
          <p:cNvSpPr txBox="1"/>
          <p:nvPr>
            <p:ph type="title"/>
          </p:nvPr>
        </p:nvSpPr>
        <p:spPr>
          <a:xfrm>
            <a:off x="608025" y="295975"/>
            <a:ext cx="782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7"/>
          <p:cNvSpPr txBox="1"/>
          <p:nvPr>
            <p:ph idx="1" type="body"/>
          </p:nvPr>
        </p:nvSpPr>
        <p:spPr>
          <a:xfrm>
            <a:off x="713225" y="1149550"/>
            <a:ext cx="7717500" cy="3416400"/>
          </a:xfrm>
          <a:prstGeom prst="rect">
            <a:avLst/>
          </a:prstGeom>
        </p:spPr>
        <p:txBody>
          <a:bodyPr anchorCtr="0" anchor="ctr" bIns="91425" lIns="91425" spcFirstLastPara="1" rIns="91425" wrap="square" tIns="91425">
            <a:noAutofit/>
          </a:bodyPr>
          <a:lstStyle>
            <a:lvl1pPr indent="-342900" lvl="0" marL="457200" marR="50800" rtl="0">
              <a:lnSpc>
                <a:spcPct val="150000"/>
              </a:lnSpc>
              <a:spcBef>
                <a:spcPts val="0"/>
              </a:spcBef>
              <a:spcAft>
                <a:spcPts val="0"/>
              </a:spcAft>
              <a:buClr>
                <a:schemeClr val="accent1"/>
              </a:buClr>
              <a:buSzPts val="1800"/>
              <a:buChar char="●"/>
              <a:defRPr sz="1400">
                <a:latin typeface="Raleway Medium"/>
                <a:ea typeface="Raleway Medium"/>
                <a:cs typeface="Raleway Medium"/>
                <a:sym typeface="Raleway Medium"/>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6" name="Google Shape;9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Raleway Medium"/>
                <a:ea typeface="Raleway Medium"/>
                <a:cs typeface="Raleway Medium"/>
                <a:sym typeface="Raleway Medium"/>
              </a:defRPr>
            </a:lvl1pPr>
            <a:lvl2pPr lvl="1">
              <a:buNone/>
              <a:defRPr>
                <a:latin typeface="Raleway Medium"/>
                <a:ea typeface="Raleway Medium"/>
                <a:cs typeface="Raleway Medium"/>
                <a:sym typeface="Raleway Medium"/>
              </a:defRPr>
            </a:lvl2pPr>
            <a:lvl3pPr lvl="2">
              <a:buNone/>
              <a:defRPr>
                <a:latin typeface="Raleway Medium"/>
                <a:ea typeface="Raleway Medium"/>
                <a:cs typeface="Raleway Medium"/>
                <a:sym typeface="Raleway Medium"/>
              </a:defRPr>
            </a:lvl3pPr>
            <a:lvl4pPr lvl="3">
              <a:buNone/>
              <a:defRPr>
                <a:latin typeface="Raleway Medium"/>
                <a:ea typeface="Raleway Medium"/>
                <a:cs typeface="Raleway Medium"/>
                <a:sym typeface="Raleway Medium"/>
              </a:defRPr>
            </a:lvl4pPr>
            <a:lvl5pPr lvl="4">
              <a:buNone/>
              <a:defRPr>
                <a:latin typeface="Raleway Medium"/>
                <a:ea typeface="Raleway Medium"/>
                <a:cs typeface="Raleway Medium"/>
                <a:sym typeface="Raleway Medium"/>
              </a:defRPr>
            </a:lvl5pPr>
            <a:lvl6pPr lvl="5">
              <a:buNone/>
              <a:defRPr>
                <a:latin typeface="Raleway Medium"/>
                <a:ea typeface="Raleway Medium"/>
                <a:cs typeface="Raleway Medium"/>
                <a:sym typeface="Raleway Medium"/>
              </a:defRPr>
            </a:lvl6pPr>
            <a:lvl7pPr lvl="6">
              <a:buNone/>
              <a:defRPr>
                <a:latin typeface="Raleway Medium"/>
                <a:ea typeface="Raleway Medium"/>
                <a:cs typeface="Raleway Medium"/>
                <a:sym typeface="Raleway Medium"/>
              </a:defRPr>
            </a:lvl7pPr>
            <a:lvl8pPr lvl="7">
              <a:buNone/>
              <a:defRPr>
                <a:latin typeface="Raleway Medium"/>
                <a:ea typeface="Raleway Medium"/>
                <a:cs typeface="Raleway Medium"/>
                <a:sym typeface="Raleway Medium"/>
              </a:defRPr>
            </a:lvl8pPr>
            <a:lvl9pPr lvl="8">
              <a:buNone/>
              <a:defRPr>
                <a:latin typeface="Raleway Medium"/>
                <a:ea typeface="Raleway Medium"/>
                <a:cs typeface="Raleway Medium"/>
                <a:sym typeface="Raleway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spTree>
      <p:nvGrpSpPr>
        <p:cNvPr id="97" name="Shape 97"/>
        <p:cNvGrpSpPr/>
        <p:nvPr/>
      </p:nvGrpSpPr>
      <p:grpSpPr>
        <a:xfrm>
          <a:off x="0" y="0"/>
          <a:ext cx="0" cy="0"/>
          <a:chOff x="0" y="0"/>
          <a:chExt cx="0" cy="0"/>
        </a:xfrm>
      </p:grpSpPr>
      <p:sp>
        <p:nvSpPr>
          <p:cNvPr id="98" name="Google Shape;98;p18"/>
          <p:cNvSpPr txBox="1"/>
          <p:nvPr>
            <p:ph type="title"/>
          </p:nvPr>
        </p:nvSpPr>
        <p:spPr>
          <a:xfrm>
            <a:off x="608025" y="296000"/>
            <a:ext cx="60807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9" name="Google Shape;99;p18"/>
          <p:cNvSpPr txBox="1"/>
          <p:nvPr>
            <p:ph hasCustomPrompt="1" idx="2" type="title"/>
          </p:nvPr>
        </p:nvSpPr>
        <p:spPr>
          <a:xfrm>
            <a:off x="474975" y="1557277"/>
            <a:ext cx="1065000" cy="51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700">
                <a:solidFill>
                  <a:schemeClr val="accen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0" name="Google Shape;100;p18"/>
          <p:cNvSpPr txBox="1"/>
          <p:nvPr>
            <p:ph idx="1" type="subTitle"/>
          </p:nvPr>
        </p:nvSpPr>
        <p:spPr>
          <a:xfrm>
            <a:off x="1526250" y="1588565"/>
            <a:ext cx="2541900" cy="32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b="1" sz="2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18"/>
          <p:cNvSpPr txBox="1"/>
          <p:nvPr>
            <p:ph idx="3" type="subTitle"/>
          </p:nvPr>
        </p:nvSpPr>
        <p:spPr>
          <a:xfrm>
            <a:off x="1526243" y="1901605"/>
            <a:ext cx="2651100" cy="9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1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18"/>
          <p:cNvSpPr txBox="1"/>
          <p:nvPr>
            <p:ph hasCustomPrompt="1" idx="4" type="title"/>
          </p:nvPr>
        </p:nvSpPr>
        <p:spPr>
          <a:xfrm>
            <a:off x="4733518" y="1557277"/>
            <a:ext cx="1065000" cy="51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700">
                <a:solidFill>
                  <a:schemeClr val="accen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3" name="Google Shape;103;p18"/>
          <p:cNvSpPr txBox="1"/>
          <p:nvPr>
            <p:ph idx="5" type="subTitle"/>
          </p:nvPr>
        </p:nvSpPr>
        <p:spPr>
          <a:xfrm>
            <a:off x="5779673" y="1587965"/>
            <a:ext cx="2541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b="1" sz="2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18"/>
          <p:cNvSpPr txBox="1"/>
          <p:nvPr>
            <p:ph idx="6" type="subTitle"/>
          </p:nvPr>
        </p:nvSpPr>
        <p:spPr>
          <a:xfrm>
            <a:off x="5779675" y="1901605"/>
            <a:ext cx="2651100" cy="9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1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18"/>
          <p:cNvSpPr txBox="1"/>
          <p:nvPr>
            <p:ph hasCustomPrompt="1" idx="7" type="title"/>
          </p:nvPr>
        </p:nvSpPr>
        <p:spPr>
          <a:xfrm>
            <a:off x="474975" y="3273052"/>
            <a:ext cx="1065000" cy="51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700">
                <a:solidFill>
                  <a:schemeClr val="accen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6" name="Google Shape;106;p18"/>
          <p:cNvSpPr txBox="1"/>
          <p:nvPr>
            <p:ph idx="8" type="subTitle"/>
          </p:nvPr>
        </p:nvSpPr>
        <p:spPr>
          <a:xfrm>
            <a:off x="1526250" y="3309605"/>
            <a:ext cx="2538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b="1" sz="2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18"/>
          <p:cNvSpPr txBox="1"/>
          <p:nvPr>
            <p:ph idx="9" type="subTitle"/>
          </p:nvPr>
        </p:nvSpPr>
        <p:spPr>
          <a:xfrm>
            <a:off x="1526243" y="3617380"/>
            <a:ext cx="2651100" cy="9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1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18"/>
          <p:cNvSpPr txBox="1"/>
          <p:nvPr>
            <p:ph hasCustomPrompt="1" idx="13" type="title"/>
          </p:nvPr>
        </p:nvSpPr>
        <p:spPr>
          <a:xfrm>
            <a:off x="4733518" y="3273052"/>
            <a:ext cx="1065000" cy="51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700">
                <a:solidFill>
                  <a:schemeClr val="accen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9" name="Google Shape;109;p18"/>
          <p:cNvSpPr txBox="1"/>
          <p:nvPr>
            <p:ph idx="14" type="subTitle"/>
          </p:nvPr>
        </p:nvSpPr>
        <p:spPr>
          <a:xfrm>
            <a:off x="5779673" y="3309608"/>
            <a:ext cx="2541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b="1" sz="2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18"/>
          <p:cNvSpPr txBox="1"/>
          <p:nvPr>
            <p:ph idx="15" type="subTitle"/>
          </p:nvPr>
        </p:nvSpPr>
        <p:spPr>
          <a:xfrm>
            <a:off x="5779675" y="3617380"/>
            <a:ext cx="2651100" cy="9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1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2" name="Shape 112"/>
        <p:cNvGrpSpPr/>
        <p:nvPr/>
      </p:nvGrpSpPr>
      <p:grpSpPr>
        <a:xfrm>
          <a:off x="0" y="0"/>
          <a:ext cx="0" cy="0"/>
          <a:chOff x="0" y="0"/>
          <a:chExt cx="0" cy="0"/>
        </a:xfrm>
      </p:grpSpPr>
      <p:sp>
        <p:nvSpPr>
          <p:cNvPr id="113" name="Google Shape;113;p19"/>
          <p:cNvSpPr txBox="1"/>
          <p:nvPr>
            <p:ph idx="1" type="subTitle"/>
          </p:nvPr>
        </p:nvSpPr>
        <p:spPr>
          <a:xfrm>
            <a:off x="4992175" y="1870133"/>
            <a:ext cx="3438600" cy="112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p:txBody>
      </p:sp>
      <p:sp>
        <p:nvSpPr>
          <p:cNvPr id="114" name="Google Shape;114;p19"/>
          <p:cNvSpPr txBox="1"/>
          <p:nvPr/>
        </p:nvSpPr>
        <p:spPr>
          <a:xfrm>
            <a:off x="4943575" y="3086857"/>
            <a:ext cx="3487200" cy="9150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accent2"/>
                </a:solidFill>
                <a:latin typeface="Libre Franklin"/>
                <a:ea typeface="Libre Franklin"/>
                <a:cs typeface="Libre Franklin"/>
                <a:sym typeface="Libre Franklin"/>
              </a:rPr>
              <a:t>CREDITS: This presentation template was created by </a:t>
            </a:r>
            <a:r>
              <a:rPr lang="en" sz="1200">
                <a:solidFill>
                  <a:schemeClr val="accent2"/>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 sz="1200">
                <a:solidFill>
                  <a:schemeClr val="accent2"/>
                </a:solidFill>
                <a:latin typeface="Libre Franklin"/>
                <a:ea typeface="Libre Franklin"/>
                <a:cs typeface="Libre Franklin"/>
                <a:sym typeface="Libre Franklin"/>
              </a:rPr>
              <a:t>, including icons by </a:t>
            </a:r>
            <a:r>
              <a:rPr lang="en" sz="1200">
                <a:solidFill>
                  <a:schemeClr val="accent2"/>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 sz="1200">
                <a:solidFill>
                  <a:schemeClr val="accent2"/>
                </a:solidFill>
                <a:latin typeface="Libre Franklin"/>
                <a:ea typeface="Libre Franklin"/>
                <a:cs typeface="Libre Franklin"/>
                <a:sym typeface="Libre Franklin"/>
              </a:rPr>
              <a:t>, infographics &amp; images by </a:t>
            </a:r>
            <a:r>
              <a:rPr lang="en" sz="1200">
                <a:solidFill>
                  <a:schemeClr val="accent2"/>
                </a:solidFill>
                <a:uFill>
                  <a:noFill/>
                </a:uFill>
                <a:latin typeface="Libre Franklin"/>
                <a:ea typeface="Libre Franklin"/>
                <a:cs typeface="Libre Franklin"/>
                <a:sym typeface="Libre Franklin"/>
                <a:hlinkClick r:id="rId4">
                  <a:extLst>
                    <a:ext uri="{A12FA001-AC4F-418D-AE19-62706E023703}">
                      <ahyp:hlinkClr val="tx"/>
                    </a:ext>
                  </a:extLst>
                </a:hlinkClick>
              </a:rPr>
              <a:t>Freepik</a:t>
            </a:r>
            <a:r>
              <a:rPr lang="en" sz="1200">
                <a:solidFill>
                  <a:schemeClr val="accent2"/>
                </a:solidFill>
                <a:latin typeface="Libre Franklin"/>
                <a:ea typeface="Libre Franklin"/>
                <a:cs typeface="Libre Franklin"/>
                <a:sym typeface="Libre Franklin"/>
              </a:rPr>
              <a:t> and illustrations by Stories</a:t>
            </a:r>
            <a:endParaRPr sz="1200">
              <a:solidFill>
                <a:schemeClr val="accent2"/>
              </a:solidFill>
              <a:latin typeface="Libre Franklin"/>
              <a:ea typeface="Libre Franklin"/>
              <a:cs typeface="Libre Franklin"/>
              <a:sym typeface="Libre Franklin"/>
            </a:endParaRPr>
          </a:p>
        </p:txBody>
      </p:sp>
      <p:sp>
        <p:nvSpPr>
          <p:cNvPr id="115" name="Google Shape;115;p19"/>
          <p:cNvSpPr txBox="1"/>
          <p:nvPr>
            <p:ph type="title"/>
          </p:nvPr>
        </p:nvSpPr>
        <p:spPr>
          <a:xfrm>
            <a:off x="4289775" y="804312"/>
            <a:ext cx="4141200" cy="846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6300"/>
            </a:lvl1pPr>
            <a:lvl2pPr lvl="1" rtl="0" algn="r">
              <a:spcBef>
                <a:spcPts val="0"/>
              </a:spcBef>
              <a:spcAft>
                <a:spcPts val="0"/>
              </a:spcAft>
              <a:buNone/>
              <a:defRPr sz="6300"/>
            </a:lvl2pPr>
            <a:lvl3pPr lvl="2" rtl="0" algn="r">
              <a:spcBef>
                <a:spcPts val="0"/>
              </a:spcBef>
              <a:spcAft>
                <a:spcPts val="0"/>
              </a:spcAft>
              <a:buNone/>
              <a:defRPr sz="6300"/>
            </a:lvl3pPr>
            <a:lvl4pPr lvl="3" rtl="0" algn="r">
              <a:spcBef>
                <a:spcPts val="0"/>
              </a:spcBef>
              <a:spcAft>
                <a:spcPts val="0"/>
              </a:spcAft>
              <a:buNone/>
              <a:defRPr sz="6300"/>
            </a:lvl4pPr>
            <a:lvl5pPr lvl="4" rtl="0" algn="r">
              <a:spcBef>
                <a:spcPts val="0"/>
              </a:spcBef>
              <a:spcAft>
                <a:spcPts val="0"/>
              </a:spcAft>
              <a:buNone/>
              <a:defRPr sz="6300"/>
            </a:lvl5pPr>
            <a:lvl6pPr lvl="5" rtl="0" algn="r">
              <a:spcBef>
                <a:spcPts val="0"/>
              </a:spcBef>
              <a:spcAft>
                <a:spcPts val="0"/>
              </a:spcAft>
              <a:buNone/>
              <a:defRPr sz="6300"/>
            </a:lvl6pPr>
            <a:lvl7pPr lvl="6" rtl="0" algn="r">
              <a:spcBef>
                <a:spcPts val="0"/>
              </a:spcBef>
              <a:spcAft>
                <a:spcPts val="0"/>
              </a:spcAft>
              <a:buNone/>
              <a:defRPr sz="6300"/>
            </a:lvl7pPr>
            <a:lvl8pPr lvl="7" rtl="0" algn="r">
              <a:spcBef>
                <a:spcPts val="0"/>
              </a:spcBef>
              <a:spcAft>
                <a:spcPts val="0"/>
              </a:spcAft>
              <a:buNone/>
              <a:defRPr sz="6300"/>
            </a:lvl8pPr>
            <a:lvl9pPr lvl="8" rtl="0" algn="r">
              <a:spcBef>
                <a:spcPts val="0"/>
              </a:spcBef>
              <a:spcAft>
                <a:spcPts val="0"/>
              </a:spcAft>
              <a:buNone/>
              <a:defRPr sz="6300"/>
            </a:lvl9pPr>
          </a:lstStyle>
          <a:p/>
        </p:txBody>
      </p:sp>
      <p:sp>
        <p:nvSpPr>
          <p:cNvPr id="116" name="Google Shape;11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7" name="Shape 117"/>
        <p:cNvGrpSpPr/>
        <p:nvPr/>
      </p:nvGrpSpPr>
      <p:grpSpPr>
        <a:xfrm>
          <a:off x="0" y="0"/>
          <a:ext cx="0" cy="0"/>
          <a:chOff x="0" y="0"/>
          <a:chExt cx="0" cy="0"/>
        </a:xfrm>
      </p:grpSpPr>
      <p:sp>
        <p:nvSpPr>
          <p:cNvPr id="118" name="Google Shape;118;p20"/>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type="title"/>
          </p:nvPr>
        </p:nvSpPr>
        <p:spPr>
          <a:xfrm>
            <a:off x="608024" y="295975"/>
            <a:ext cx="712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29421" y="2435425"/>
            <a:ext cx="3126300" cy="73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 name="Google Shape;15;p3"/>
          <p:cNvSpPr txBox="1"/>
          <p:nvPr>
            <p:ph idx="1" type="subTitle"/>
          </p:nvPr>
        </p:nvSpPr>
        <p:spPr>
          <a:xfrm>
            <a:off x="5271321" y="3093650"/>
            <a:ext cx="28425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3"/>
          <p:cNvSpPr txBox="1"/>
          <p:nvPr>
            <p:ph hasCustomPrompt="1" idx="2" type="title"/>
          </p:nvPr>
        </p:nvSpPr>
        <p:spPr>
          <a:xfrm>
            <a:off x="4862571" y="1203238"/>
            <a:ext cx="3660000" cy="109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
    <p:spTree>
      <p:nvGrpSpPr>
        <p:cNvPr id="121" name="Shape 121"/>
        <p:cNvGrpSpPr/>
        <p:nvPr/>
      </p:nvGrpSpPr>
      <p:grpSpPr>
        <a:xfrm>
          <a:off x="0" y="0"/>
          <a:ext cx="0" cy="0"/>
          <a:chOff x="0" y="0"/>
          <a:chExt cx="0" cy="0"/>
        </a:xfrm>
      </p:grpSpPr>
      <p:sp>
        <p:nvSpPr>
          <p:cNvPr id="122" name="Google Shape;122;p21"/>
          <p:cNvSpPr txBox="1"/>
          <p:nvPr>
            <p:ph type="title"/>
          </p:nvPr>
        </p:nvSpPr>
        <p:spPr>
          <a:xfrm>
            <a:off x="608025" y="296000"/>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accent2"/>
                </a:solidFill>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p:txBody>
      </p:sp>
      <p:sp>
        <p:nvSpPr>
          <p:cNvPr id="123" name="Google Shape;123;p21"/>
          <p:cNvSpPr txBox="1"/>
          <p:nvPr>
            <p:ph idx="1" type="subTitle"/>
          </p:nvPr>
        </p:nvSpPr>
        <p:spPr>
          <a:xfrm>
            <a:off x="1107450" y="1579247"/>
            <a:ext cx="22047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4" name="Google Shape;124;p21"/>
          <p:cNvSpPr txBox="1"/>
          <p:nvPr>
            <p:ph idx="2" type="subTitle"/>
          </p:nvPr>
        </p:nvSpPr>
        <p:spPr>
          <a:xfrm>
            <a:off x="1107450" y="1943950"/>
            <a:ext cx="2740800" cy="86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5" name="Google Shape;125;p21"/>
          <p:cNvSpPr txBox="1"/>
          <p:nvPr>
            <p:ph idx="3" type="subTitle"/>
          </p:nvPr>
        </p:nvSpPr>
        <p:spPr>
          <a:xfrm>
            <a:off x="5587353" y="1550197"/>
            <a:ext cx="2204700" cy="33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6" name="Google Shape;126;p21"/>
          <p:cNvSpPr txBox="1"/>
          <p:nvPr>
            <p:ph idx="4" type="subTitle"/>
          </p:nvPr>
        </p:nvSpPr>
        <p:spPr>
          <a:xfrm>
            <a:off x="5293353" y="1915625"/>
            <a:ext cx="2743200" cy="86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sz="1500">
                <a:solidFill>
                  <a:schemeClr val="accent2"/>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7" name="Google Shape;127;p21"/>
          <p:cNvSpPr txBox="1"/>
          <p:nvPr>
            <p:ph idx="5" type="subTitle"/>
          </p:nvPr>
        </p:nvSpPr>
        <p:spPr>
          <a:xfrm>
            <a:off x="1107450" y="3244425"/>
            <a:ext cx="2204700" cy="33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8" name="Google Shape;128;p21"/>
          <p:cNvSpPr txBox="1"/>
          <p:nvPr>
            <p:ph idx="6" type="subTitle"/>
          </p:nvPr>
        </p:nvSpPr>
        <p:spPr>
          <a:xfrm>
            <a:off x="1107450" y="3617380"/>
            <a:ext cx="2743200" cy="86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9" name="Google Shape;129;p21"/>
          <p:cNvSpPr txBox="1"/>
          <p:nvPr>
            <p:ph idx="7" type="subTitle"/>
          </p:nvPr>
        </p:nvSpPr>
        <p:spPr>
          <a:xfrm>
            <a:off x="5587353" y="3216128"/>
            <a:ext cx="2204700" cy="33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30" name="Google Shape;130;p21"/>
          <p:cNvSpPr txBox="1"/>
          <p:nvPr>
            <p:ph idx="8" type="subTitle"/>
          </p:nvPr>
        </p:nvSpPr>
        <p:spPr>
          <a:xfrm>
            <a:off x="5293353" y="3589074"/>
            <a:ext cx="2743200" cy="86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sz="1500">
                <a:solidFill>
                  <a:schemeClr val="accent2"/>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31" name="Google Shape;13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1">
  <p:cSld name="CUSTOM_2_1">
    <p:spTree>
      <p:nvGrpSpPr>
        <p:cNvPr id="132" name="Shape 132"/>
        <p:cNvGrpSpPr/>
        <p:nvPr/>
      </p:nvGrpSpPr>
      <p:grpSpPr>
        <a:xfrm>
          <a:off x="0" y="0"/>
          <a:ext cx="0" cy="0"/>
          <a:chOff x="0" y="0"/>
          <a:chExt cx="0" cy="0"/>
        </a:xfrm>
      </p:grpSpPr>
      <p:sp>
        <p:nvSpPr>
          <p:cNvPr id="133" name="Google Shape;133;p22"/>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type="title"/>
          </p:nvPr>
        </p:nvSpPr>
        <p:spPr>
          <a:xfrm>
            <a:off x="608025" y="296000"/>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p:txBody>
      </p:sp>
      <p:sp>
        <p:nvSpPr>
          <p:cNvPr id="135" name="Google Shape;135;p22"/>
          <p:cNvSpPr txBox="1"/>
          <p:nvPr>
            <p:ph idx="1" type="subTitle"/>
          </p:nvPr>
        </p:nvSpPr>
        <p:spPr>
          <a:xfrm>
            <a:off x="1174225" y="1579247"/>
            <a:ext cx="2204700" cy="33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36" name="Google Shape;136;p22"/>
          <p:cNvSpPr txBox="1"/>
          <p:nvPr>
            <p:ph idx="2" type="subTitle"/>
          </p:nvPr>
        </p:nvSpPr>
        <p:spPr>
          <a:xfrm>
            <a:off x="638125" y="1943950"/>
            <a:ext cx="2740800" cy="86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500"/>
              <a:buNone/>
              <a:defRPr sz="15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37" name="Google Shape;137;p22"/>
          <p:cNvSpPr txBox="1"/>
          <p:nvPr>
            <p:ph idx="3" type="subTitle"/>
          </p:nvPr>
        </p:nvSpPr>
        <p:spPr>
          <a:xfrm>
            <a:off x="5783903" y="1550197"/>
            <a:ext cx="2204700" cy="33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38" name="Google Shape;138;p22"/>
          <p:cNvSpPr txBox="1"/>
          <p:nvPr>
            <p:ph idx="4" type="subTitle"/>
          </p:nvPr>
        </p:nvSpPr>
        <p:spPr>
          <a:xfrm>
            <a:off x="5783903" y="1915625"/>
            <a:ext cx="2743200" cy="86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39" name="Google Shape;139;p22"/>
          <p:cNvSpPr txBox="1"/>
          <p:nvPr>
            <p:ph idx="5" type="subTitle"/>
          </p:nvPr>
        </p:nvSpPr>
        <p:spPr>
          <a:xfrm>
            <a:off x="1174225" y="3244425"/>
            <a:ext cx="2204700" cy="33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40" name="Google Shape;140;p22"/>
          <p:cNvSpPr txBox="1"/>
          <p:nvPr>
            <p:ph idx="6" type="subTitle"/>
          </p:nvPr>
        </p:nvSpPr>
        <p:spPr>
          <a:xfrm>
            <a:off x="635725" y="3617380"/>
            <a:ext cx="2743200" cy="86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500"/>
              <a:buNone/>
              <a:defRPr sz="15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41" name="Google Shape;141;p22"/>
          <p:cNvSpPr txBox="1"/>
          <p:nvPr>
            <p:ph idx="7" type="subTitle"/>
          </p:nvPr>
        </p:nvSpPr>
        <p:spPr>
          <a:xfrm>
            <a:off x="5783903" y="3216128"/>
            <a:ext cx="2204700" cy="33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b="1" sz="2100">
                <a:solidFill>
                  <a:schemeClr val="accen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42" name="Google Shape;142;p22"/>
          <p:cNvSpPr txBox="1"/>
          <p:nvPr>
            <p:ph idx="8" type="subTitle"/>
          </p:nvPr>
        </p:nvSpPr>
        <p:spPr>
          <a:xfrm>
            <a:off x="5783903" y="3589074"/>
            <a:ext cx="2743200" cy="86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43" name="Google Shape;14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13225" y="1149550"/>
            <a:ext cx="77175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5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800"/>
              <a:buNone/>
              <a:defRPr>
                <a:solidFill>
                  <a:schemeClr val="lt2"/>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25" name="Google Shape;25;p5"/>
          <p:cNvSpPr txBox="1"/>
          <p:nvPr>
            <p:ph idx="1" type="subTitle"/>
          </p:nvPr>
        </p:nvSpPr>
        <p:spPr>
          <a:xfrm>
            <a:off x="2664750" y="3045075"/>
            <a:ext cx="1526400" cy="34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500"/>
              <a:buNone/>
              <a:defRPr b="1" sz="16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26" name="Google Shape;26;p5"/>
          <p:cNvSpPr txBox="1"/>
          <p:nvPr>
            <p:ph idx="2" type="subTitle"/>
          </p:nvPr>
        </p:nvSpPr>
        <p:spPr>
          <a:xfrm>
            <a:off x="732737" y="2177311"/>
            <a:ext cx="3458400" cy="81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500"/>
              <a:buNone/>
              <a:defRPr sz="15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27" name="Google Shape;27;p5"/>
          <p:cNvSpPr txBox="1"/>
          <p:nvPr>
            <p:ph idx="3" type="subTitle"/>
          </p:nvPr>
        </p:nvSpPr>
        <p:spPr>
          <a:xfrm>
            <a:off x="4984975" y="3045075"/>
            <a:ext cx="1526400" cy="3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500"/>
              <a:buNone/>
              <a:defRPr b="1" sz="1600">
                <a:solidFill>
                  <a:schemeClr val="accen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p:txBody>
      </p:sp>
      <p:sp>
        <p:nvSpPr>
          <p:cNvPr id="28" name="Google Shape;28;p5"/>
          <p:cNvSpPr txBox="1"/>
          <p:nvPr>
            <p:ph idx="4" type="subTitle"/>
          </p:nvPr>
        </p:nvSpPr>
        <p:spPr>
          <a:xfrm>
            <a:off x="4984987" y="2177311"/>
            <a:ext cx="3458400" cy="8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rtl="0">
              <a:lnSpc>
                <a:spcPct val="100000"/>
              </a:lnSpc>
              <a:spcBef>
                <a:spcPts val="0"/>
              </a:spcBef>
              <a:spcAft>
                <a:spcPts val="0"/>
              </a:spcAft>
              <a:buClr>
                <a:schemeClr val="lt2"/>
              </a:buClr>
              <a:buSzPts val="2800"/>
              <a:buNone/>
              <a:defRPr sz="2800">
                <a:solidFill>
                  <a:schemeClr val="lt2"/>
                </a:solidFill>
              </a:defRPr>
            </a:lvl2pPr>
            <a:lvl3pPr lvl="2" rtl="0">
              <a:lnSpc>
                <a:spcPct val="100000"/>
              </a:lnSpc>
              <a:spcBef>
                <a:spcPts val="0"/>
              </a:spcBef>
              <a:spcAft>
                <a:spcPts val="0"/>
              </a:spcAft>
              <a:buClr>
                <a:schemeClr val="lt2"/>
              </a:buClr>
              <a:buSzPts val="2800"/>
              <a:buNone/>
              <a:defRPr sz="2800">
                <a:solidFill>
                  <a:schemeClr val="lt2"/>
                </a:solidFill>
              </a:defRPr>
            </a:lvl3pPr>
            <a:lvl4pPr lvl="3" rtl="0">
              <a:lnSpc>
                <a:spcPct val="100000"/>
              </a:lnSpc>
              <a:spcBef>
                <a:spcPts val="0"/>
              </a:spcBef>
              <a:spcAft>
                <a:spcPts val="0"/>
              </a:spcAft>
              <a:buClr>
                <a:schemeClr val="lt2"/>
              </a:buClr>
              <a:buSzPts val="2800"/>
              <a:buNone/>
              <a:defRPr sz="2800">
                <a:solidFill>
                  <a:schemeClr val="lt2"/>
                </a:solidFill>
              </a:defRPr>
            </a:lvl4pPr>
            <a:lvl5pPr lvl="4" rtl="0">
              <a:lnSpc>
                <a:spcPct val="100000"/>
              </a:lnSpc>
              <a:spcBef>
                <a:spcPts val="0"/>
              </a:spcBef>
              <a:spcAft>
                <a:spcPts val="0"/>
              </a:spcAft>
              <a:buClr>
                <a:schemeClr val="lt2"/>
              </a:buClr>
              <a:buSzPts val="2800"/>
              <a:buNone/>
              <a:defRPr sz="2800">
                <a:solidFill>
                  <a:schemeClr val="lt2"/>
                </a:solidFill>
              </a:defRPr>
            </a:lvl5pPr>
            <a:lvl6pPr lvl="5" rtl="0">
              <a:lnSpc>
                <a:spcPct val="100000"/>
              </a:lnSpc>
              <a:spcBef>
                <a:spcPts val="0"/>
              </a:spcBef>
              <a:spcAft>
                <a:spcPts val="0"/>
              </a:spcAft>
              <a:buClr>
                <a:schemeClr val="lt2"/>
              </a:buClr>
              <a:buSzPts val="2800"/>
              <a:buNone/>
              <a:defRPr sz="2800">
                <a:solidFill>
                  <a:schemeClr val="lt2"/>
                </a:solidFill>
              </a:defRPr>
            </a:lvl6pPr>
            <a:lvl7pPr lvl="6" rtl="0">
              <a:lnSpc>
                <a:spcPct val="100000"/>
              </a:lnSpc>
              <a:spcBef>
                <a:spcPts val="0"/>
              </a:spcBef>
              <a:spcAft>
                <a:spcPts val="0"/>
              </a:spcAft>
              <a:buClr>
                <a:schemeClr val="lt2"/>
              </a:buClr>
              <a:buSzPts val="2800"/>
              <a:buNone/>
              <a:defRPr sz="2800">
                <a:solidFill>
                  <a:schemeClr val="lt2"/>
                </a:solidFill>
              </a:defRPr>
            </a:lvl7pPr>
            <a:lvl8pPr lvl="7" rtl="0">
              <a:lnSpc>
                <a:spcPct val="100000"/>
              </a:lnSpc>
              <a:spcBef>
                <a:spcPts val="0"/>
              </a:spcBef>
              <a:spcAft>
                <a:spcPts val="0"/>
              </a:spcAft>
              <a:buClr>
                <a:schemeClr val="lt2"/>
              </a:buClr>
              <a:buSzPts val="2800"/>
              <a:buNone/>
              <a:defRPr sz="2800">
                <a:solidFill>
                  <a:schemeClr val="lt2"/>
                </a:solidFill>
              </a:defRPr>
            </a:lvl8pPr>
            <a:lvl9pPr lvl="8" rtl="0">
              <a:lnSpc>
                <a:spcPct val="100000"/>
              </a:lnSpc>
              <a:spcBef>
                <a:spcPts val="0"/>
              </a:spcBef>
              <a:spcAft>
                <a:spcPts val="0"/>
              </a:spcAft>
              <a:buClr>
                <a:schemeClr val="lt2"/>
              </a:buClr>
              <a:buSzPts val="2800"/>
              <a:buNone/>
              <a:defRPr sz="2800">
                <a:solidFill>
                  <a:schemeClr val="lt2"/>
                </a:solidFill>
              </a:defRPr>
            </a:lvl9pPr>
          </a:lstStyle>
          <a:p/>
        </p:txBody>
      </p:sp>
      <p:sp>
        <p:nvSpPr>
          <p:cNvPr id="29" name="Google Shape;29;p5"/>
          <p:cNvSpPr/>
          <p:nvPr/>
        </p:nvSpPr>
        <p:spPr>
          <a:xfrm>
            <a:off x="-155214" y="1756828"/>
            <a:ext cx="4508400" cy="1845900"/>
          </a:xfrm>
          <a:prstGeom prst="rect">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 </a:t>
            </a:r>
            <a:endParaRPr>
              <a:solidFill>
                <a:schemeClr val="accent2"/>
              </a:solidFill>
            </a:endParaRPr>
          </a:p>
        </p:txBody>
      </p:sp>
      <p:sp>
        <p:nvSpPr>
          <p:cNvPr id="30" name="Google Shape;30;p5"/>
          <p:cNvSpPr/>
          <p:nvPr/>
        </p:nvSpPr>
        <p:spPr>
          <a:xfrm>
            <a:off x="4783664" y="1756828"/>
            <a:ext cx="4508400" cy="1845900"/>
          </a:xfrm>
          <a:prstGeom prst="rect">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 </a:t>
            </a:r>
            <a:endParaRPr>
              <a:solidFill>
                <a:schemeClr val="accent2"/>
              </a:solidFill>
            </a:endParaRPr>
          </a:p>
        </p:txBody>
      </p:sp>
      <p:sp>
        <p:nvSpPr>
          <p:cNvPr id="31" name="Google Shape;3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608025" y="295975"/>
            <a:ext cx="79143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txBox="1"/>
          <p:nvPr>
            <p:ph idx="1" type="body"/>
          </p:nvPr>
        </p:nvSpPr>
        <p:spPr>
          <a:xfrm>
            <a:off x="608025" y="2185625"/>
            <a:ext cx="3858900" cy="171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lt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type="title"/>
          </p:nvPr>
        </p:nvSpPr>
        <p:spPr>
          <a:xfrm>
            <a:off x="608025" y="12732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4572000" y="1131266"/>
            <a:ext cx="3858900" cy="27753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4"/>
              </a:buClr>
              <a:buSzPts val="4800"/>
              <a:buNone/>
              <a:defRPr sz="3900">
                <a:solidFill>
                  <a:schemeClr val="accent4"/>
                </a:solidFill>
              </a:defRPr>
            </a:lvl1pPr>
            <a:lvl2pPr lvl="1">
              <a:spcBef>
                <a:spcPts val="0"/>
              </a:spcBef>
              <a:spcAft>
                <a:spcPts val="0"/>
              </a:spcAft>
              <a:buClr>
                <a:schemeClr val="accent4"/>
              </a:buClr>
              <a:buSzPts val="4800"/>
              <a:buNone/>
              <a:defRPr sz="4800">
                <a:solidFill>
                  <a:schemeClr val="accent4"/>
                </a:solidFill>
              </a:defRPr>
            </a:lvl2pPr>
            <a:lvl3pPr lvl="2">
              <a:spcBef>
                <a:spcPts val="0"/>
              </a:spcBef>
              <a:spcAft>
                <a:spcPts val="0"/>
              </a:spcAft>
              <a:buClr>
                <a:schemeClr val="accent4"/>
              </a:buClr>
              <a:buSzPts val="4800"/>
              <a:buNone/>
              <a:defRPr sz="4800">
                <a:solidFill>
                  <a:schemeClr val="accent4"/>
                </a:solidFill>
              </a:defRPr>
            </a:lvl3pPr>
            <a:lvl4pPr lvl="3">
              <a:spcBef>
                <a:spcPts val="0"/>
              </a:spcBef>
              <a:spcAft>
                <a:spcPts val="0"/>
              </a:spcAft>
              <a:buClr>
                <a:schemeClr val="accent4"/>
              </a:buClr>
              <a:buSzPts val="4800"/>
              <a:buNone/>
              <a:defRPr sz="4800">
                <a:solidFill>
                  <a:schemeClr val="accent4"/>
                </a:solidFill>
              </a:defRPr>
            </a:lvl4pPr>
            <a:lvl5pPr lvl="4">
              <a:spcBef>
                <a:spcPts val="0"/>
              </a:spcBef>
              <a:spcAft>
                <a:spcPts val="0"/>
              </a:spcAft>
              <a:buClr>
                <a:schemeClr val="accent4"/>
              </a:buClr>
              <a:buSzPts val="4800"/>
              <a:buNone/>
              <a:defRPr sz="4800">
                <a:solidFill>
                  <a:schemeClr val="accent4"/>
                </a:solidFill>
              </a:defRPr>
            </a:lvl5pPr>
            <a:lvl6pPr lvl="5">
              <a:spcBef>
                <a:spcPts val="0"/>
              </a:spcBef>
              <a:spcAft>
                <a:spcPts val="0"/>
              </a:spcAft>
              <a:buClr>
                <a:schemeClr val="accent4"/>
              </a:buClr>
              <a:buSzPts val="4800"/>
              <a:buNone/>
              <a:defRPr sz="4800">
                <a:solidFill>
                  <a:schemeClr val="accent4"/>
                </a:solidFill>
              </a:defRPr>
            </a:lvl6pPr>
            <a:lvl7pPr lvl="6">
              <a:spcBef>
                <a:spcPts val="0"/>
              </a:spcBef>
              <a:spcAft>
                <a:spcPts val="0"/>
              </a:spcAft>
              <a:buClr>
                <a:schemeClr val="accent4"/>
              </a:buClr>
              <a:buSzPts val="4800"/>
              <a:buNone/>
              <a:defRPr sz="4800">
                <a:solidFill>
                  <a:schemeClr val="accent4"/>
                </a:solidFill>
              </a:defRPr>
            </a:lvl7pPr>
            <a:lvl8pPr lvl="7">
              <a:spcBef>
                <a:spcPts val="0"/>
              </a:spcBef>
              <a:spcAft>
                <a:spcPts val="0"/>
              </a:spcAft>
              <a:buClr>
                <a:schemeClr val="accent4"/>
              </a:buClr>
              <a:buSzPts val="4800"/>
              <a:buNone/>
              <a:defRPr sz="4800">
                <a:solidFill>
                  <a:schemeClr val="accent4"/>
                </a:solidFill>
              </a:defRPr>
            </a:lvl8pPr>
            <a:lvl9pPr lvl="8">
              <a:spcBef>
                <a:spcPts val="0"/>
              </a:spcBef>
              <a:spcAft>
                <a:spcPts val="0"/>
              </a:spcAft>
              <a:buClr>
                <a:schemeClr val="accent4"/>
              </a:buClr>
              <a:buSzPts val="4800"/>
              <a:buNone/>
              <a:defRPr sz="4800">
                <a:solidFill>
                  <a:schemeClr val="accent4"/>
                </a:solidFill>
              </a:defRPr>
            </a:lvl9pPr>
          </a:lstStyle>
          <a:p/>
        </p:txBody>
      </p:sp>
      <p:sp>
        <p:nvSpPr>
          <p:cNvPr id="42" name="Google Shape;4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1259350" y="1041850"/>
            <a:ext cx="6625200" cy="739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38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6" name="Google Shape;46;p9"/>
          <p:cNvSpPr txBox="1"/>
          <p:nvPr>
            <p:ph idx="1" type="subTitle"/>
          </p:nvPr>
        </p:nvSpPr>
        <p:spPr>
          <a:xfrm>
            <a:off x="2137750" y="2011325"/>
            <a:ext cx="4868400" cy="180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100"/>
              <a:buNone/>
              <a:defRPr sz="1500">
                <a:solidFill>
                  <a:schemeClr val="lt2"/>
                </a:solidFill>
              </a:defRPr>
            </a:lvl1pPr>
            <a:lvl2pPr lvl="1" algn="ctr">
              <a:lnSpc>
                <a:spcPct val="100000"/>
              </a:lnSpc>
              <a:spcBef>
                <a:spcPts val="0"/>
              </a:spcBef>
              <a:spcAft>
                <a:spcPts val="0"/>
              </a:spcAft>
              <a:buClr>
                <a:schemeClr val="lt2"/>
              </a:buClr>
              <a:buSzPts val="2100"/>
              <a:buNone/>
              <a:defRPr sz="2100">
                <a:solidFill>
                  <a:schemeClr val="lt2"/>
                </a:solidFill>
              </a:defRPr>
            </a:lvl2pPr>
            <a:lvl3pPr lvl="2" algn="ctr">
              <a:lnSpc>
                <a:spcPct val="100000"/>
              </a:lnSpc>
              <a:spcBef>
                <a:spcPts val="0"/>
              </a:spcBef>
              <a:spcAft>
                <a:spcPts val="0"/>
              </a:spcAft>
              <a:buClr>
                <a:schemeClr val="lt2"/>
              </a:buClr>
              <a:buSzPts val="2100"/>
              <a:buNone/>
              <a:defRPr sz="2100">
                <a:solidFill>
                  <a:schemeClr val="lt2"/>
                </a:solidFill>
              </a:defRPr>
            </a:lvl3pPr>
            <a:lvl4pPr lvl="3" algn="ctr">
              <a:lnSpc>
                <a:spcPct val="100000"/>
              </a:lnSpc>
              <a:spcBef>
                <a:spcPts val="0"/>
              </a:spcBef>
              <a:spcAft>
                <a:spcPts val="0"/>
              </a:spcAft>
              <a:buClr>
                <a:schemeClr val="lt2"/>
              </a:buClr>
              <a:buSzPts val="2100"/>
              <a:buNone/>
              <a:defRPr sz="2100">
                <a:solidFill>
                  <a:schemeClr val="lt2"/>
                </a:solidFill>
              </a:defRPr>
            </a:lvl4pPr>
            <a:lvl5pPr lvl="4" algn="ctr">
              <a:lnSpc>
                <a:spcPct val="100000"/>
              </a:lnSpc>
              <a:spcBef>
                <a:spcPts val="0"/>
              </a:spcBef>
              <a:spcAft>
                <a:spcPts val="0"/>
              </a:spcAft>
              <a:buClr>
                <a:schemeClr val="lt2"/>
              </a:buClr>
              <a:buSzPts val="2100"/>
              <a:buNone/>
              <a:defRPr sz="2100">
                <a:solidFill>
                  <a:schemeClr val="lt2"/>
                </a:solidFill>
              </a:defRPr>
            </a:lvl5pPr>
            <a:lvl6pPr lvl="5" algn="ctr">
              <a:lnSpc>
                <a:spcPct val="100000"/>
              </a:lnSpc>
              <a:spcBef>
                <a:spcPts val="0"/>
              </a:spcBef>
              <a:spcAft>
                <a:spcPts val="0"/>
              </a:spcAft>
              <a:buClr>
                <a:schemeClr val="lt2"/>
              </a:buClr>
              <a:buSzPts val="2100"/>
              <a:buNone/>
              <a:defRPr sz="2100">
                <a:solidFill>
                  <a:schemeClr val="lt2"/>
                </a:solidFill>
              </a:defRPr>
            </a:lvl6pPr>
            <a:lvl7pPr lvl="6" algn="ctr">
              <a:lnSpc>
                <a:spcPct val="100000"/>
              </a:lnSpc>
              <a:spcBef>
                <a:spcPts val="0"/>
              </a:spcBef>
              <a:spcAft>
                <a:spcPts val="0"/>
              </a:spcAft>
              <a:buClr>
                <a:schemeClr val="lt2"/>
              </a:buClr>
              <a:buSzPts val="2100"/>
              <a:buNone/>
              <a:defRPr sz="2100">
                <a:solidFill>
                  <a:schemeClr val="lt2"/>
                </a:solidFill>
              </a:defRPr>
            </a:lvl7pPr>
            <a:lvl8pPr lvl="7" algn="ctr">
              <a:lnSpc>
                <a:spcPct val="100000"/>
              </a:lnSpc>
              <a:spcBef>
                <a:spcPts val="0"/>
              </a:spcBef>
              <a:spcAft>
                <a:spcPts val="0"/>
              </a:spcAft>
              <a:buClr>
                <a:schemeClr val="lt2"/>
              </a:buClr>
              <a:buSzPts val="2100"/>
              <a:buNone/>
              <a:defRPr sz="2100">
                <a:solidFill>
                  <a:schemeClr val="lt2"/>
                </a:solidFill>
              </a:defRPr>
            </a:lvl8pPr>
            <a:lvl9pPr lvl="8" algn="ctr">
              <a:lnSpc>
                <a:spcPct val="100000"/>
              </a:lnSpc>
              <a:spcBef>
                <a:spcPts val="0"/>
              </a:spcBef>
              <a:spcAft>
                <a:spcPts val="0"/>
              </a:spcAft>
              <a:buClr>
                <a:schemeClr val="lt2"/>
              </a:buClr>
              <a:buSzPts val="2100"/>
              <a:buNone/>
              <a:defRPr sz="2100">
                <a:solidFill>
                  <a:schemeClr val="lt2"/>
                </a:solidFill>
              </a:defRPr>
            </a:lvl9pPr>
          </a:lstStyle>
          <a:p/>
        </p:txBody>
      </p:sp>
      <p:sp>
        <p:nvSpPr>
          <p:cNvPr id="47" name="Google Shape;4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a:off x="-42160" y="-28110"/>
            <a:ext cx="9217500" cy="51996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 type="subTitle"/>
          </p:nvPr>
        </p:nvSpPr>
        <p:spPr>
          <a:xfrm>
            <a:off x="1628775" y="1623500"/>
            <a:ext cx="5886300" cy="11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200">
                <a:solidFill>
                  <a:schemeClr val="lt2"/>
                </a:solidFill>
                <a:latin typeface="Raleway Medium"/>
                <a:ea typeface="Raleway Medium"/>
                <a:cs typeface="Raleway Medium"/>
                <a:sym typeface="Raleway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10"/>
          <p:cNvSpPr txBox="1"/>
          <p:nvPr>
            <p:ph type="title"/>
          </p:nvPr>
        </p:nvSpPr>
        <p:spPr>
          <a:xfrm>
            <a:off x="2352675" y="3312050"/>
            <a:ext cx="4438500" cy="35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200"/>
              <a:buNone/>
              <a:defRPr sz="21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52" name="Google Shape;5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8025" y="295975"/>
            <a:ext cx="7321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1pPr>
            <a:lvl2pPr lvl="1">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2pPr>
            <a:lvl3pPr lvl="2">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3pPr>
            <a:lvl4pPr lvl="3">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4pPr>
            <a:lvl5pPr lvl="4">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5pPr>
            <a:lvl6pPr lvl="5">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6pPr>
            <a:lvl7pPr lvl="6">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7pPr>
            <a:lvl8pPr lvl="7">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8pPr>
            <a:lvl9pPr lvl="8">
              <a:spcBef>
                <a:spcPts val="0"/>
              </a:spcBef>
              <a:spcAft>
                <a:spcPts val="0"/>
              </a:spcAft>
              <a:buClr>
                <a:schemeClr val="accent3"/>
              </a:buClr>
              <a:buSzPts val="2800"/>
              <a:buFont typeface="Raleway"/>
              <a:buNone/>
              <a:defRPr b="1" sz="2800">
                <a:solidFill>
                  <a:schemeClr val="accent3"/>
                </a:solidFill>
                <a:latin typeface="Raleway"/>
                <a:ea typeface="Raleway"/>
                <a:cs typeface="Raleway"/>
                <a:sym typeface="Raleway"/>
              </a:defRPr>
            </a:lvl9pPr>
          </a:lstStyle>
          <a:p/>
        </p:txBody>
      </p:sp>
      <p:sp>
        <p:nvSpPr>
          <p:cNvPr id="7" name="Google Shape;7;p1"/>
          <p:cNvSpPr txBox="1"/>
          <p:nvPr>
            <p:ph idx="1" type="body"/>
          </p:nvPr>
        </p:nvSpPr>
        <p:spPr>
          <a:xfrm>
            <a:off x="713225" y="1149550"/>
            <a:ext cx="81192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indent="-317500" lvl="1" marL="9144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Raleway"/>
                <a:ea typeface="Raleway"/>
                <a:cs typeface="Raleway"/>
                <a:sym typeface="Raleway"/>
              </a:defRPr>
            </a:lvl1pPr>
            <a:lvl2pPr lvl="1" algn="r">
              <a:buNone/>
              <a:defRPr sz="1300">
                <a:solidFill>
                  <a:schemeClr val="dk2"/>
                </a:solidFill>
                <a:latin typeface="Raleway"/>
                <a:ea typeface="Raleway"/>
                <a:cs typeface="Raleway"/>
                <a:sym typeface="Raleway"/>
              </a:defRPr>
            </a:lvl2pPr>
            <a:lvl3pPr lvl="2" algn="r">
              <a:buNone/>
              <a:defRPr sz="1300">
                <a:solidFill>
                  <a:schemeClr val="dk2"/>
                </a:solidFill>
                <a:latin typeface="Raleway"/>
                <a:ea typeface="Raleway"/>
                <a:cs typeface="Raleway"/>
                <a:sym typeface="Raleway"/>
              </a:defRPr>
            </a:lvl3pPr>
            <a:lvl4pPr lvl="3" algn="r">
              <a:buNone/>
              <a:defRPr sz="1300">
                <a:solidFill>
                  <a:schemeClr val="dk2"/>
                </a:solidFill>
                <a:latin typeface="Raleway"/>
                <a:ea typeface="Raleway"/>
                <a:cs typeface="Raleway"/>
                <a:sym typeface="Raleway"/>
              </a:defRPr>
            </a:lvl4pPr>
            <a:lvl5pPr lvl="4" algn="r">
              <a:buNone/>
              <a:defRPr sz="1300">
                <a:solidFill>
                  <a:schemeClr val="dk2"/>
                </a:solidFill>
                <a:latin typeface="Raleway"/>
                <a:ea typeface="Raleway"/>
                <a:cs typeface="Raleway"/>
                <a:sym typeface="Raleway"/>
              </a:defRPr>
            </a:lvl5pPr>
            <a:lvl6pPr lvl="5" algn="r">
              <a:buNone/>
              <a:defRPr sz="1300">
                <a:solidFill>
                  <a:schemeClr val="dk2"/>
                </a:solidFill>
                <a:latin typeface="Raleway"/>
                <a:ea typeface="Raleway"/>
                <a:cs typeface="Raleway"/>
                <a:sym typeface="Raleway"/>
              </a:defRPr>
            </a:lvl6pPr>
            <a:lvl7pPr lvl="6" algn="r">
              <a:buNone/>
              <a:defRPr sz="1300">
                <a:solidFill>
                  <a:schemeClr val="dk2"/>
                </a:solidFill>
                <a:latin typeface="Raleway"/>
                <a:ea typeface="Raleway"/>
                <a:cs typeface="Raleway"/>
                <a:sym typeface="Raleway"/>
              </a:defRPr>
            </a:lvl7pPr>
            <a:lvl8pPr lvl="7" algn="r">
              <a:buNone/>
              <a:defRPr sz="1300">
                <a:solidFill>
                  <a:schemeClr val="dk2"/>
                </a:solidFill>
                <a:latin typeface="Raleway"/>
                <a:ea typeface="Raleway"/>
                <a:cs typeface="Raleway"/>
                <a:sym typeface="Raleway"/>
              </a:defRPr>
            </a:lvl8pPr>
            <a:lvl9pPr lvl="8" algn="r">
              <a:buNone/>
              <a:defRPr sz="1300">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3"/>
          <p:cNvSpPr txBox="1"/>
          <p:nvPr>
            <p:ph type="ctrTitle"/>
          </p:nvPr>
        </p:nvSpPr>
        <p:spPr>
          <a:xfrm>
            <a:off x="577275" y="613150"/>
            <a:ext cx="4228500" cy="16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Project</a:t>
            </a:r>
            <a:endParaRPr/>
          </a:p>
        </p:txBody>
      </p:sp>
      <p:sp>
        <p:nvSpPr>
          <p:cNvPr id="149" name="Google Shape;149;p23"/>
          <p:cNvSpPr txBox="1"/>
          <p:nvPr>
            <p:ph idx="1" type="subTitle"/>
          </p:nvPr>
        </p:nvSpPr>
        <p:spPr>
          <a:xfrm>
            <a:off x="606916" y="2691852"/>
            <a:ext cx="3891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Cross-selling </a:t>
            </a:r>
            <a:endParaRPr>
              <a:solidFill>
                <a:schemeClr val="accent2"/>
              </a:solidFill>
            </a:endParaRPr>
          </a:p>
          <a:p>
            <a:pPr indent="0" lvl="0" marL="0" rtl="0" algn="l">
              <a:spcBef>
                <a:spcPts val="0"/>
              </a:spcBef>
              <a:spcAft>
                <a:spcPts val="0"/>
              </a:spcAft>
              <a:buNone/>
            </a:pPr>
            <a:r>
              <a:rPr lang="en">
                <a:solidFill>
                  <a:schemeClr val="accent2"/>
                </a:solidFill>
              </a:rPr>
              <a:t>Medical products</a:t>
            </a:r>
            <a:endParaRPr>
              <a:solidFill>
                <a:schemeClr val="accent2"/>
              </a:solidFill>
            </a:endParaRPr>
          </a:p>
        </p:txBody>
      </p:sp>
      <p:grpSp>
        <p:nvGrpSpPr>
          <p:cNvPr id="150" name="Google Shape;150;p23"/>
          <p:cNvGrpSpPr/>
          <p:nvPr/>
        </p:nvGrpSpPr>
        <p:grpSpPr>
          <a:xfrm>
            <a:off x="706950" y="2370102"/>
            <a:ext cx="1151025" cy="135900"/>
            <a:chOff x="706950" y="2370102"/>
            <a:chExt cx="1151025" cy="135900"/>
          </a:xfrm>
        </p:grpSpPr>
        <p:sp>
          <p:nvSpPr>
            <p:cNvPr id="151" name="Google Shape;151;p23"/>
            <p:cNvSpPr/>
            <p:nvPr/>
          </p:nvSpPr>
          <p:spPr>
            <a:xfrm>
              <a:off x="7069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9063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11057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13232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15226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17220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2"/>
          <p:cNvSpPr txBox="1"/>
          <p:nvPr>
            <p:ph type="title"/>
          </p:nvPr>
        </p:nvSpPr>
        <p:spPr>
          <a:xfrm>
            <a:off x="3945450" y="2802050"/>
            <a:ext cx="57060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Quantify </a:t>
            </a:r>
            <a:endParaRPr sz="3600"/>
          </a:p>
          <a:p>
            <a:pPr indent="0" lvl="0" marL="0" rtl="0" algn="ctr">
              <a:spcBef>
                <a:spcPts val="0"/>
              </a:spcBef>
              <a:spcAft>
                <a:spcPts val="0"/>
              </a:spcAft>
              <a:buNone/>
            </a:pPr>
            <a:r>
              <a:rPr lang="en" sz="3600"/>
              <a:t>recommended </a:t>
            </a:r>
            <a:endParaRPr sz="3600"/>
          </a:p>
          <a:p>
            <a:pPr indent="0" lvl="0" marL="0" rtl="0" algn="ctr">
              <a:spcBef>
                <a:spcPts val="0"/>
              </a:spcBef>
              <a:spcAft>
                <a:spcPts val="0"/>
              </a:spcAft>
              <a:buNone/>
            </a:pPr>
            <a:r>
              <a:rPr lang="en" sz="3600"/>
              <a:t>products</a:t>
            </a:r>
            <a:endParaRPr sz="3500"/>
          </a:p>
        </p:txBody>
      </p:sp>
      <p:grpSp>
        <p:nvGrpSpPr>
          <p:cNvPr id="293" name="Google Shape;293;p32"/>
          <p:cNvGrpSpPr/>
          <p:nvPr/>
        </p:nvGrpSpPr>
        <p:grpSpPr>
          <a:xfrm>
            <a:off x="6222925" y="4387903"/>
            <a:ext cx="1151025" cy="135900"/>
            <a:chOff x="706950" y="2370102"/>
            <a:chExt cx="1151025" cy="135900"/>
          </a:xfrm>
        </p:grpSpPr>
        <p:sp>
          <p:nvSpPr>
            <p:cNvPr id="294" name="Google Shape;294;p32"/>
            <p:cNvSpPr/>
            <p:nvPr/>
          </p:nvSpPr>
          <p:spPr>
            <a:xfrm>
              <a:off x="7069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9063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11057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13232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15226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17220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2"/>
          <p:cNvSpPr txBox="1"/>
          <p:nvPr/>
        </p:nvSpPr>
        <p:spPr>
          <a:xfrm>
            <a:off x="4968446" y="1477838"/>
            <a:ext cx="3660000" cy="10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700">
                <a:solidFill>
                  <a:srgbClr val="D69D56"/>
                </a:solidFill>
                <a:latin typeface="Raleway"/>
                <a:ea typeface="Raleway"/>
                <a:cs typeface="Raleway"/>
                <a:sym typeface="Raleway"/>
              </a:rPr>
              <a:t>02</a:t>
            </a:r>
            <a:endParaRPr b="1" sz="10700">
              <a:solidFill>
                <a:srgbClr val="D69D56"/>
              </a:solidFill>
              <a:latin typeface="Raleway"/>
              <a:ea typeface="Raleway"/>
              <a:cs typeface="Raleway"/>
              <a:sym typeface="Raleway"/>
            </a:endParaRPr>
          </a:p>
        </p:txBody>
      </p:sp>
      <p:sp>
        <p:nvSpPr>
          <p:cNvPr id="301" name="Google Shape;30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33"/>
          <p:cNvSpPr/>
          <p:nvPr/>
        </p:nvSpPr>
        <p:spPr>
          <a:xfrm>
            <a:off x="548750" y="1313675"/>
            <a:ext cx="8057400" cy="3458100"/>
          </a:xfrm>
          <a:prstGeom prst="rect">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07" name="Google Shape;307;p33"/>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Quantify recommended products</a:t>
            </a:r>
            <a:endParaRPr/>
          </a:p>
          <a:p>
            <a:pPr indent="0" lvl="0" marL="0" rtl="0" algn="l">
              <a:spcBef>
                <a:spcPts val="0"/>
              </a:spcBef>
              <a:spcAft>
                <a:spcPts val="0"/>
              </a:spcAft>
              <a:buNone/>
            </a:pPr>
            <a:r>
              <a:t/>
            </a:r>
            <a:endParaRPr/>
          </a:p>
        </p:txBody>
      </p:sp>
      <p:sp>
        <p:nvSpPr>
          <p:cNvPr id="308" name="Google Shape;308;p33"/>
          <p:cNvSpPr txBox="1"/>
          <p:nvPr>
            <p:ph idx="1" type="body"/>
          </p:nvPr>
        </p:nvSpPr>
        <p:spPr>
          <a:xfrm>
            <a:off x="726675" y="1419850"/>
            <a:ext cx="7492500" cy="33024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solidFill>
                  <a:schemeClr val="accent2"/>
                </a:solidFill>
              </a:rPr>
              <a:t>Compute existing customer’s buying power against average quantity of the purchased Product.</a:t>
            </a:r>
            <a:endParaRPr>
              <a:solidFill>
                <a:schemeClr val="accent2"/>
              </a:solidFill>
            </a:endParaRPr>
          </a:p>
          <a:p>
            <a:pPr indent="-330200" lvl="0" marL="457200" rtl="0" algn="l">
              <a:lnSpc>
                <a:spcPct val="100000"/>
              </a:lnSpc>
              <a:spcBef>
                <a:spcPts val="1600"/>
              </a:spcBef>
              <a:spcAft>
                <a:spcPts val="0"/>
              </a:spcAft>
              <a:buSzPts val="1600"/>
              <a:buChar char="●"/>
            </a:pPr>
            <a:r>
              <a:rPr lang="en">
                <a:solidFill>
                  <a:schemeClr val="accent2"/>
                </a:solidFill>
              </a:rPr>
              <a:t>With the buying power weightage, </a:t>
            </a:r>
            <a:r>
              <a:rPr b="1" lang="en">
                <a:solidFill>
                  <a:schemeClr val="accent2"/>
                </a:solidFill>
              </a:rPr>
              <a:t>multiply</a:t>
            </a:r>
            <a:r>
              <a:rPr lang="en">
                <a:solidFill>
                  <a:schemeClr val="accent2"/>
                </a:solidFill>
              </a:rPr>
              <a:t> by average quantity of recommending Product purchased by other </a:t>
            </a:r>
            <a:r>
              <a:rPr lang="en">
                <a:solidFill>
                  <a:schemeClr val="accent2"/>
                </a:solidFill>
              </a:rPr>
              <a:t>existing customers and add back the average quantity of recommending Product</a:t>
            </a:r>
            <a:endParaRPr>
              <a:solidFill>
                <a:schemeClr val="accent2"/>
              </a:solidFill>
            </a:endParaRPr>
          </a:p>
          <a:p>
            <a:pPr indent="0" lvl="0" marL="0" rtl="0" algn="ctr">
              <a:lnSpc>
                <a:spcPct val="100000"/>
              </a:lnSpc>
              <a:spcBef>
                <a:spcPts val="1600"/>
              </a:spcBef>
              <a:spcAft>
                <a:spcPts val="0"/>
              </a:spcAft>
              <a:buNone/>
            </a:pPr>
            <a:r>
              <a:rPr b="1" lang="en" sz="1700">
                <a:solidFill>
                  <a:schemeClr val="dk1"/>
                </a:solidFill>
                <a:latin typeface="Arial"/>
                <a:ea typeface="Arial"/>
                <a:cs typeface="Arial"/>
                <a:sym typeface="Arial"/>
              </a:rPr>
              <a:t>((ŷ - Ŷ) / Ŷ * Ẑ) + Ẑ</a:t>
            </a:r>
            <a:endParaRPr b="1" sz="1700">
              <a:solidFill>
                <a:schemeClr val="dk1"/>
              </a:solidFill>
              <a:latin typeface="Arial"/>
              <a:ea typeface="Arial"/>
              <a:cs typeface="Arial"/>
              <a:sym typeface="Arial"/>
            </a:endParaRPr>
          </a:p>
          <a:p>
            <a:pPr indent="0" lvl="0" marL="0" rtl="0" algn="ctr">
              <a:lnSpc>
                <a:spcPct val="100000"/>
              </a:lnSpc>
              <a:spcBef>
                <a:spcPts val="1000"/>
              </a:spcBef>
              <a:spcAft>
                <a:spcPts val="0"/>
              </a:spcAft>
              <a:buNone/>
            </a:pPr>
            <a:r>
              <a:rPr b="1" lang="en" sz="1000" u="sng">
                <a:solidFill>
                  <a:schemeClr val="accent2"/>
                </a:solidFill>
                <a:latin typeface="Arial"/>
                <a:ea typeface="Arial"/>
                <a:cs typeface="Arial"/>
                <a:sym typeface="Arial"/>
              </a:rPr>
              <a:t>((Base_cust average - Base average) / Base average * recommend average) + recommend average</a:t>
            </a:r>
            <a:endParaRPr b="1" sz="1000" u="sng">
              <a:solidFill>
                <a:schemeClr val="accent2"/>
              </a:solidFill>
              <a:latin typeface="Arial"/>
              <a:ea typeface="Arial"/>
              <a:cs typeface="Arial"/>
              <a:sym typeface="Arial"/>
            </a:endParaRPr>
          </a:p>
          <a:p>
            <a:pPr indent="0" lvl="0" marL="0" rtl="0" algn="ctr">
              <a:lnSpc>
                <a:spcPct val="100000"/>
              </a:lnSpc>
              <a:spcBef>
                <a:spcPts val="1000"/>
              </a:spcBef>
              <a:spcAft>
                <a:spcPts val="0"/>
              </a:spcAft>
              <a:buNone/>
            </a:pPr>
            <a:r>
              <a:t/>
            </a:r>
            <a:endParaRPr b="1" sz="1000" u="sng">
              <a:solidFill>
                <a:schemeClr val="accent2"/>
              </a:solidFill>
              <a:latin typeface="Arial"/>
              <a:ea typeface="Arial"/>
              <a:cs typeface="Arial"/>
              <a:sym typeface="Arial"/>
            </a:endParaRPr>
          </a:p>
          <a:p>
            <a:pPr indent="-330200" lvl="0" marL="457200" rtl="0" algn="l">
              <a:lnSpc>
                <a:spcPct val="100000"/>
              </a:lnSpc>
              <a:spcBef>
                <a:spcPts val="0"/>
              </a:spcBef>
              <a:spcAft>
                <a:spcPts val="1600"/>
              </a:spcAft>
              <a:buSzPts val="1600"/>
              <a:buChar char="●"/>
            </a:pPr>
            <a:r>
              <a:rPr lang="en">
                <a:solidFill>
                  <a:schemeClr val="accent2"/>
                </a:solidFill>
              </a:rPr>
              <a:t>To </a:t>
            </a:r>
            <a:r>
              <a:rPr lang="en" u="sng">
                <a:solidFill>
                  <a:schemeClr val="accent2"/>
                </a:solidFill>
              </a:rPr>
              <a:t>simulate</a:t>
            </a:r>
            <a:r>
              <a:rPr lang="en">
                <a:solidFill>
                  <a:schemeClr val="accent2"/>
                </a:solidFill>
              </a:rPr>
              <a:t> whether the customer will purchase the recommending product, the </a:t>
            </a:r>
            <a:r>
              <a:rPr b="1" lang="en" u="sng">
                <a:solidFill>
                  <a:schemeClr val="accent2"/>
                </a:solidFill>
              </a:rPr>
              <a:t>final recommended quantity</a:t>
            </a:r>
            <a:r>
              <a:rPr lang="en">
                <a:solidFill>
                  <a:schemeClr val="accent2"/>
                </a:solidFill>
              </a:rPr>
              <a:t> will be </a:t>
            </a:r>
            <a:r>
              <a:rPr b="1" lang="en">
                <a:solidFill>
                  <a:schemeClr val="accent2"/>
                </a:solidFill>
              </a:rPr>
              <a:t>multiplied</a:t>
            </a:r>
            <a:r>
              <a:rPr lang="en">
                <a:solidFill>
                  <a:schemeClr val="accent2"/>
                </a:solidFill>
              </a:rPr>
              <a:t> by the </a:t>
            </a:r>
            <a:r>
              <a:rPr b="1" lang="en">
                <a:solidFill>
                  <a:schemeClr val="accent2"/>
                </a:solidFill>
              </a:rPr>
              <a:t>probability</a:t>
            </a:r>
            <a:r>
              <a:rPr lang="en">
                <a:solidFill>
                  <a:schemeClr val="accent2"/>
                </a:solidFill>
              </a:rPr>
              <a:t> computed by </a:t>
            </a:r>
            <a:r>
              <a:rPr b="1" lang="en">
                <a:solidFill>
                  <a:schemeClr val="accent2"/>
                </a:solidFill>
              </a:rPr>
              <a:t>MBA</a:t>
            </a:r>
            <a:endParaRPr b="1" sz="1000" u="sng">
              <a:solidFill>
                <a:schemeClr val="accent2"/>
              </a:solidFill>
              <a:latin typeface="Arial"/>
              <a:ea typeface="Arial"/>
              <a:cs typeface="Arial"/>
              <a:sym typeface="Arial"/>
            </a:endParaRPr>
          </a:p>
        </p:txBody>
      </p:sp>
      <p:grpSp>
        <p:nvGrpSpPr>
          <p:cNvPr id="309" name="Google Shape;309;p33"/>
          <p:cNvGrpSpPr/>
          <p:nvPr/>
        </p:nvGrpSpPr>
        <p:grpSpPr>
          <a:xfrm>
            <a:off x="718622" y="910870"/>
            <a:ext cx="959450" cy="99600"/>
            <a:chOff x="774912" y="910870"/>
            <a:chExt cx="959450" cy="99600"/>
          </a:xfrm>
        </p:grpSpPr>
        <p:sp>
          <p:nvSpPr>
            <p:cNvPr id="310" name="Google Shape;310;p33"/>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34"/>
          <p:cNvPicPr preferRelativeResize="0"/>
          <p:nvPr/>
        </p:nvPicPr>
        <p:blipFill>
          <a:blip r:embed="rId3">
            <a:alphaModFix/>
          </a:blip>
          <a:stretch>
            <a:fillRect/>
          </a:stretch>
        </p:blipFill>
        <p:spPr>
          <a:xfrm>
            <a:off x="0" y="39200"/>
            <a:ext cx="6534000" cy="2458275"/>
          </a:xfrm>
          <a:prstGeom prst="rect">
            <a:avLst/>
          </a:prstGeom>
          <a:noFill/>
          <a:ln>
            <a:noFill/>
          </a:ln>
        </p:spPr>
      </p:pic>
      <p:pic>
        <p:nvPicPr>
          <p:cNvPr id="323" name="Google Shape;323;p34"/>
          <p:cNvPicPr preferRelativeResize="0"/>
          <p:nvPr/>
        </p:nvPicPr>
        <p:blipFill>
          <a:blip r:embed="rId4">
            <a:alphaModFix/>
          </a:blip>
          <a:stretch>
            <a:fillRect/>
          </a:stretch>
        </p:blipFill>
        <p:spPr>
          <a:xfrm>
            <a:off x="2602525" y="2122500"/>
            <a:ext cx="6205124" cy="294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5"/>
          <p:cNvSpPr txBox="1"/>
          <p:nvPr>
            <p:ph type="title"/>
          </p:nvPr>
        </p:nvSpPr>
        <p:spPr>
          <a:xfrm>
            <a:off x="608025" y="296000"/>
            <a:ext cx="789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6 recommending Product w quantity</a:t>
            </a:r>
            <a:endParaRPr/>
          </a:p>
        </p:txBody>
      </p:sp>
      <p:grpSp>
        <p:nvGrpSpPr>
          <p:cNvPr id="329" name="Google Shape;329;p35"/>
          <p:cNvGrpSpPr/>
          <p:nvPr/>
        </p:nvGrpSpPr>
        <p:grpSpPr>
          <a:xfrm>
            <a:off x="718622" y="910870"/>
            <a:ext cx="959450" cy="99600"/>
            <a:chOff x="774912" y="910870"/>
            <a:chExt cx="959450" cy="99600"/>
          </a:xfrm>
        </p:grpSpPr>
        <p:sp>
          <p:nvSpPr>
            <p:cNvPr id="330" name="Google Shape;330;p35"/>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36" name="Google Shape;336;p35"/>
          <p:cNvGraphicFramePr/>
          <p:nvPr/>
        </p:nvGraphicFramePr>
        <p:xfrm>
          <a:off x="837075" y="1213850"/>
          <a:ext cx="3000000" cy="3000000"/>
        </p:xfrm>
        <a:graphic>
          <a:graphicData uri="http://schemas.openxmlformats.org/drawingml/2006/table">
            <a:tbl>
              <a:tblPr>
                <a:noFill/>
                <a:tableStyleId>{6E0F7114-216B-4455-B5C8-7E2288D62F3D}</a:tableStyleId>
              </a:tblPr>
              <a:tblGrid>
                <a:gridCol w="1809750"/>
                <a:gridCol w="1809750"/>
                <a:gridCol w="1809750"/>
                <a:gridCol w="1809750"/>
              </a:tblGrid>
              <a:tr h="310575">
                <a:tc>
                  <a:txBody>
                    <a:bodyPr/>
                    <a:lstStyle/>
                    <a:p>
                      <a:pPr indent="0" lvl="0" marL="0" rtl="0" algn="ctr">
                        <a:spcBef>
                          <a:spcPts val="0"/>
                        </a:spcBef>
                        <a:spcAft>
                          <a:spcPts val="0"/>
                        </a:spcAft>
                        <a:buNone/>
                      </a:pPr>
                      <a:r>
                        <a:rPr lang="en">
                          <a:solidFill>
                            <a:schemeClr val="lt1"/>
                          </a:solidFill>
                        </a:rPr>
                        <a:t>Product</a:t>
                      </a:r>
                      <a:endParaRPr>
                        <a:solidFill>
                          <a:schemeClr val="lt1"/>
                        </a:solidFill>
                      </a:endParaRPr>
                    </a:p>
                  </a:txBody>
                  <a:tcPr marT="91425" marB="91425" marR="91425" marL="91425">
                    <a:solidFill>
                      <a:schemeClr val="accent2"/>
                    </a:solidFill>
                  </a:tcPr>
                </a:tc>
                <a:tc>
                  <a:txBody>
                    <a:bodyPr/>
                    <a:lstStyle/>
                    <a:p>
                      <a:pPr indent="0" lvl="0" marL="0" rtl="0" algn="ctr">
                        <a:spcBef>
                          <a:spcPts val="0"/>
                        </a:spcBef>
                        <a:spcAft>
                          <a:spcPts val="0"/>
                        </a:spcAft>
                        <a:buNone/>
                      </a:pPr>
                      <a:r>
                        <a:rPr lang="en">
                          <a:solidFill>
                            <a:schemeClr val="lt1"/>
                          </a:solidFill>
                        </a:rPr>
                        <a:t>Division</a:t>
                      </a:r>
                      <a:endParaRPr>
                        <a:solidFill>
                          <a:schemeClr val="lt1"/>
                        </a:solidFill>
                      </a:endParaRPr>
                    </a:p>
                  </a:txBody>
                  <a:tcPr marT="91425" marB="91425" marR="91425" marL="91425">
                    <a:solidFill>
                      <a:schemeClr val="accent2"/>
                    </a:solidFill>
                  </a:tcPr>
                </a:tc>
                <a:tc>
                  <a:txBody>
                    <a:bodyPr/>
                    <a:lstStyle/>
                    <a:p>
                      <a:pPr indent="0" lvl="0" marL="0" rtl="0" algn="ctr">
                        <a:spcBef>
                          <a:spcPts val="0"/>
                        </a:spcBef>
                        <a:spcAft>
                          <a:spcPts val="0"/>
                        </a:spcAft>
                        <a:buNone/>
                      </a:pPr>
                      <a:r>
                        <a:rPr lang="en">
                          <a:solidFill>
                            <a:schemeClr val="lt1"/>
                          </a:solidFill>
                        </a:rPr>
                        <a:t>Simulated Qty </a:t>
                      </a:r>
                      <a:endParaRPr>
                        <a:solidFill>
                          <a:schemeClr val="lt1"/>
                        </a:solidFill>
                      </a:endParaRPr>
                    </a:p>
                    <a:p>
                      <a:pPr indent="0" lvl="0" marL="0" rtl="0" algn="ctr">
                        <a:spcBef>
                          <a:spcPts val="0"/>
                        </a:spcBef>
                        <a:spcAft>
                          <a:spcPts val="0"/>
                        </a:spcAft>
                        <a:buClr>
                          <a:schemeClr val="dk1"/>
                        </a:buClr>
                        <a:buSzPts val="1100"/>
                        <a:buFont typeface="Arial"/>
                        <a:buNone/>
                      </a:pPr>
                      <a:r>
                        <a:rPr lang="en">
                          <a:solidFill>
                            <a:schemeClr val="lt1"/>
                          </a:solidFill>
                        </a:rPr>
                        <a:t>per Year</a:t>
                      </a:r>
                      <a:endParaRPr>
                        <a:solidFill>
                          <a:schemeClr val="lt1"/>
                        </a:solidFill>
                      </a:endParaRPr>
                    </a:p>
                  </a:txBody>
                  <a:tcPr marT="91425" marB="91425" marR="91425" marL="91425">
                    <a:solidFill>
                      <a:schemeClr val="accent2"/>
                    </a:solidFill>
                  </a:tcPr>
                </a:tc>
                <a:tc>
                  <a:txBody>
                    <a:bodyPr/>
                    <a:lstStyle/>
                    <a:p>
                      <a:pPr indent="0" lvl="0" marL="0" rtl="0" algn="ctr">
                        <a:spcBef>
                          <a:spcPts val="0"/>
                        </a:spcBef>
                        <a:spcAft>
                          <a:spcPts val="0"/>
                        </a:spcAft>
                        <a:buNone/>
                      </a:pPr>
                      <a:r>
                        <a:rPr lang="en">
                          <a:solidFill>
                            <a:schemeClr val="lt1"/>
                          </a:solidFill>
                        </a:rPr>
                        <a:t>Estimated Sales (%)</a:t>
                      </a:r>
                      <a:endParaRPr>
                        <a:solidFill>
                          <a:schemeClr val="lt1"/>
                        </a:solidFill>
                      </a:endParaRPr>
                    </a:p>
                    <a:p>
                      <a:pPr indent="0" lvl="0" marL="0" rtl="0" algn="ctr">
                        <a:spcBef>
                          <a:spcPts val="0"/>
                        </a:spcBef>
                        <a:spcAft>
                          <a:spcPts val="0"/>
                        </a:spcAft>
                        <a:buNone/>
                      </a:pPr>
                      <a:r>
                        <a:rPr lang="en">
                          <a:solidFill>
                            <a:schemeClr val="lt1"/>
                          </a:solidFill>
                        </a:rPr>
                        <a:t>per year</a:t>
                      </a:r>
                      <a:endParaRPr>
                        <a:solidFill>
                          <a:schemeClr val="lt1"/>
                        </a:solidFill>
                      </a:endParaRPr>
                    </a:p>
                  </a:txBody>
                  <a:tcPr marT="91425" marB="91425" marR="91425" marL="91425">
                    <a:solidFill>
                      <a:schemeClr val="accent2"/>
                    </a:solidFill>
                  </a:tcPr>
                </a:tc>
              </a:tr>
              <a:tr h="310575">
                <a:tc>
                  <a:txBody>
                    <a:bodyPr/>
                    <a:lstStyle/>
                    <a:p>
                      <a:pPr indent="0" lvl="0" marL="0" rtl="0" algn="ctr">
                        <a:spcBef>
                          <a:spcPts val="0"/>
                        </a:spcBef>
                        <a:spcAft>
                          <a:spcPts val="0"/>
                        </a:spcAft>
                        <a:buNone/>
                      </a:pPr>
                      <a:r>
                        <a:rPr lang="en"/>
                        <a:t>LF1837</a:t>
                      </a:r>
                      <a:endParaRPr/>
                    </a:p>
                  </a:txBody>
                  <a:tcPr marT="91425" marB="91425" marR="91425" marL="91425"/>
                </a:tc>
                <a:tc>
                  <a:txBody>
                    <a:bodyPr/>
                    <a:lstStyle/>
                    <a:p>
                      <a:pPr indent="0" lvl="0" marL="0" rtl="0" algn="ctr">
                        <a:spcBef>
                          <a:spcPts val="0"/>
                        </a:spcBef>
                        <a:spcAft>
                          <a:spcPts val="0"/>
                        </a:spcAft>
                        <a:buNone/>
                      </a:pPr>
                      <a:r>
                        <a:rPr lang="en"/>
                        <a:t>MITG</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65,362</a:t>
                      </a:r>
                      <a:endParaRPr/>
                    </a:p>
                  </a:txBody>
                  <a:tcPr marT="91425" marB="91425" marR="91425" marL="91425"/>
                </a:tc>
                <a:tc>
                  <a:txBody>
                    <a:bodyPr/>
                    <a:lstStyle/>
                    <a:p>
                      <a:pPr indent="0" lvl="0" marL="0" rtl="0" algn="ctr">
                        <a:spcBef>
                          <a:spcPts val="0"/>
                        </a:spcBef>
                        <a:spcAft>
                          <a:spcPts val="0"/>
                        </a:spcAft>
                        <a:buNone/>
                      </a:pPr>
                      <a:r>
                        <a:rPr lang="en"/>
                        <a:t>22.2%</a:t>
                      </a:r>
                      <a:endParaRPr/>
                    </a:p>
                  </a:txBody>
                  <a:tcPr marT="91425" marB="91425" marR="91425" marL="91425"/>
                </a:tc>
              </a:tr>
              <a:tr h="310575">
                <a:tc>
                  <a:txBody>
                    <a:bodyPr/>
                    <a:lstStyle/>
                    <a:p>
                      <a:pPr indent="0" lvl="0" marL="0" rtl="0" algn="ctr">
                        <a:spcBef>
                          <a:spcPts val="0"/>
                        </a:spcBef>
                        <a:spcAft>
                          <a:spcPts val="0"/>
                        </a:spcAft>
                        <a:buNone/>
                      </a:pPr>
                      <a:r>
                        <a:rPr lang="en"/>
                        <a:t>DS100A</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MITG</a:t>
                      </a:r>
                      <a:endParaRPr/>
                    </a:p>
                  </a:txBody>
                  <a:tcPr marT="91425" marB="91425" marR="91425" marL="91425"/>
                </a:tc>
                <a:tc>
                  <a:txBody>
                    <a:bodyPr/>
                    <a:lstStyle/>
                    <a:p>
                      <a:pPr indent="0" lvl="0" marL="0" rtl="0" algn="ctr">
                        <a:spcBef>
                          <a:spcPts val="0"/>
                        </a:spcBef>
                        <a:spcAft>
                          <a:spcPts val="0"/>
                        </a:spcAft>
                        <a:buNone/>
                      </a:pPr>
                      <a:r>
                        <a:rPr lang="en"/>
                        <a:t>45,087</a:t>
                      </a:r>
                      <a:endParaRPr/>
                    </a:p>
                  </a:txBody>
                  <a:tcPr marT="91425" marB="91425" marR="91425" marL="91425"/>
                </a:tc>
                <a:tc>
                  <a:txBody>
                    <a:bodyPr/>
                    <a:lstStyle/>
                    <a:p>
                      <a:pPr indent="0" lvl="0" marL="0" rtl="0" algn="ctr">
                        <a:spcBef>
                          <a:spcPts val="0"/>
                        </a:spcBef>
                        <a:spcAft>
                          <a:spcPts val="0"/>
                        </a:spcAft>
                        <a:buNone/>
                      </a:pPr>
                      <a:r>
                        <a:rPr lang="en"/>
                        <a:t>16.7%</a:t>
                      </a:r>
                      <a:endParaRPr/>
                    </a:p>
                  </a:txBody>
                  <a:tcPr marT="91425" marB="91425" marR="91425" marL="91425"/>
                </a:tc>
              </a:tr>
              <a:tr h="310575">
                <a:tc>
                  <a:txBody>
                    <a:bodyPr/>
                    <a:lstStyle/>
                    <a:p>
                      <a:pPr indent="0" lvl="0" marL="0" rtl="0" algn="ctr">
                        <a:spcBef>
                          <a:spcPts val="0"/>
                        </a:spcBef>
                        <a:spcAft>
                          <a:spcPts val="0"/>
                        </a:spcAft>
                        <a:buNone/>
                      </a:pPr>
                      <a:r>
                        <a:rPr lang="en"/>
                        <a:t>186-0106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MITG</a:t>
                      </a:r>
                      <a:endParaRPr/>
                    </a:p>
                  </a:txBody>
                  <a:tcPr marT="91425" marB="91425" marR="91425" marL="91425"/>
                </a:tc>
                <a:tc>
                  <a:txBody>
                    <a:bodyPr/>
                    <a:lstStyle/>
                    <a:p>
                      <a:pPr indent="0" lvl="0" marL="0" rtl="0" algn="ctr">
                        <a:spcBef>
                          <a:spcPts val="0"/>
                        </a:spcBef>
                        <a:spcAft>
                          <a:spcPts val="0"/>
                        </a:spcAft>
                        <a:buNone/>
                      </a:pPr>
                      <a:r>
                        <a:rPr lang="en"/>
                        <a:t>43,695</a:t>
                      </a:r>
                      <a:endParaRPr/>
                    </a:p>
                  </a:txBody>
                  <a:tcPr marT="91425" marB="91425" marR="91425" marL="91425"/>
                </a:tc>
                <a:tc>
                  <a:txBody>
                    <a:bodyPr/>
                    <a:lstStyle/>
                    <a:p>
                      <a:pPr indent="0" lvl="0" marL="0" rtl="0" algn="ctr">
                        <a:spcBef>
                          <a:spcPts val="0"/>
                        </a:spcBef>
                        <a:spcAft>
                          <a:spcPts val="0"/>
                        </a:spcAft>
                        <a:buNone/>
                      </a:pPr>
                      <a:r>
                        <a:rPr lang="en"/>
                        <a:t>48.7%</a:t>
                      </a:r>
                      <a:endParaRPr/>
                    </a:p>
                  </a:txBody>
                  <a:tcPr marT="91425" marB="91425" marR="91425" marL="91425"/>
                </a:tc>
              </a:tr>
              <a:tr h="310575">
                <a:tc>
                  <a:txBody>
                    <a:bodyPr/>
                    <a:lstStyle/>
                    <a:p>
                      <a:pPr indent="0" lvl="0" marL="0" rtl="0" algn="ctr">
                        <a:spcBef>
                          <a:spcPts val="0"/>
                        </a:spcBef>
                        <a:spcAft>
                          <a:spcPts val="0"/>
                        </a:spcAft>
                        <a:buNone/>
                      </a:pPr>
                      <a:r>
                        <a:rPr lang="en"/>
                        <a:t>LF1937</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MITG</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21,283</a:t>
                      </a:r>
                      <a:endParaRPr/>
                    </a:p>
                  </a:txBody>
                  <a:tcPr marT="91425" marB="91425" marR="91425" marL="91425"/>
                </a:tc>
                <a:tc>
                  <a:txBody>
                    <a:bodyPr/>
                    <a:lstStyle/>
                    <a:p>
                      <a:pPr indent="0" lvl="0" marL="0" rtl="0" algn="ctr">
                        <a:spcBef>
                          <a:spcPts val="0"/>
                        </a:spcBef>
                        <a:spcAft>
                          <a:spcPts val="0"/>
                        </a:spcAft>
                        <a:buNone/>
                      </a:pPr>
                      <a:r>
                        <a:rPr lang="en"/>
                        <a:t>91.5%</a:t>
                      </a:r>
                      <a:endParaRPr/>
                    </a:p>
                  </a:txBody>
                  <a:tcPr marT="91425" marB="91425" marR="91425" marL="91425"/>
                </a:tc>
              </a:tr>
              <a:tr h="310575">
                <a:tc>
                  <a:txBody>
                    <a:bodyPr/>
                    <a:lstStyle/>
                    <a:p>
                      <a:pPr indent="0" lvl="0" marL="0" rtl="0" algn="ctr">
                        <a:spcBef>
                          <a:spcPts val="0"/>
                        </a:spcBef>
                        <a:spcAft>
                          <a:spcPts val="0"/>
                        </a:spcAft>
                        <a:buNone/>
                      </a:pPr>
                      <a:r>
                        <a:rPr lang="en"/>
                        <a:t>150462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MITG</a:t>
                      </a:r>
                      <a:endParaRPr/>
                    </a:p>
                  </a:txBody>
                  <a:tcPr marT="91425" marB="91425" marR="91425" marL="91425"/>
                </a:tc>
                <a:tc>
                  <a:txBody>
                    <a:bodyPr/>
                    <a:lstStyle/>
                    <a:p>
                      <a:pPr indent="0" lvl="0" marL="0" rtl="0" algn="ctr">
                        <a:spcBef>
                          <a:spcPts val="0"/>
                        </a:spcBef>
                        <a:spcAft>
                          <a:spcPts val="0"/>
                        </a:spcAft>
                        <a:buNone/>
                      </a:pPr>
                      <a:r>
                        <a:rPr lang="en"/>
                        <a:t>12,083</a:t>
                      </a:r>
                      <a:endParaRPr/>
                    </a:p>
                  </a:txBody>
                  <a:tcPr marT="91425" marB="91425" marR="91425" marL="91425"/>
                </a:tc>
                <a:tc>
                  <a:txBody>
                    <a:bodyPr/>
                    <a:lstStyle/>
                    <a:p>
                      <a:pPr indent="0" lvl="0" marL="0" rtl="0" algn="ctr">
                        <a:spcBef>
                          <a:spcPts val="0"/>
                        </a:spcBef>
                        <a:spcAft>
                          <a:spcPts val="0"/>
                        </a:spcAft>
                        <a:buNone/>
                      </a:pPr>
                      <a:r>
                        <a:rPr lang="en"/>
                        <a:t>63.7%</a:t>
                      </a:r>
                      <a:endParaRPr/>
                    </a:p>
                  </a:txBody>
                  <a:tcPr marT="91425" marB="91425" marR="91425" marL="91425"/>
                </a:tc>
              </a:tr>
              <a:tr h="310575">
                <a:tc>
                  <a:txBody>
                    <a:bodyPr/>
                    <a:lstStyle/>
                    <a:p>
                      <a:pPr indent="0" lvl="0" marL="0" rtl="0" algn="ctr">
                        <a:spcBef>
                          <a:spcPts val="0"/>
                        </a:spcBef>
                        <a:spcAft>
                          <a:spcPts val="0"/>
                        </a:spcAft>
                        <a:buNone/>
                      </a:pPr>
                      <a:r>
                        <a:rPr lang="en"/>
                        <a:t>MMT-7910W5</a:t>
                      </a:r>
                      <a:endParaRPr/>
                    </a:p>
                  </a:txBody>
                  <a:tcPr marT="91425" marB="91425" marR="91425" marL="91425"/>
                </a:tc>
                <a:tc>
                  <a:txBody>
                    <a:bodyPr/>
                    <a:lstStyle/>
                    <a:p>
                      <a:pPr indent="0" lvl="0" marL="0" rtl="0" algn="ctr">
                        <a:spcBef>
                          <a:spcPts val="0"/>
                        </a:spcBef>
                        <a:spcAft>
                          <a:spcPts val="0"/>
                        </a:spcAft>
                        <a:buNone/>
                      </a:pPr>
                      <a:r>
                        <a:rPr lang="en"/>
                        <a:t>Diabetes</a:t>
                      </a:r>
                      <a:endParaRPr/>
                    </a:p>
                  </a:txBody>
                  <a:tcPr marT="91425" marB="91425" marR="91425" marL="91425"/>
                </a:tc>
                <a:tc>
                  <a:txBody>
                    <a:bodyPr/>
                    <a:lstStyle/>
                    <a:p>
                      <a:pPr indent="0" lvl="0" marL="0" rtl="0" algn="ctr">
                        <a:spcBef>
                          <a:spcPts val="0"/>
                        </a:spcBef>
                        <a:spcAft>
                          <a:spcPts val="0"/>
                        </a:spcAft>
                        <a:buNone/>
                      </a:pPr>
                      <a:r>
                        <a:rPr lang="en"/>
                        <a:t>3,613</a:t>
                      </a:r>
                      <a:endParaRPr/>
                    </a:p>
                  </a:txBody>
                  <a:tcPr marT="91425" marB="91425" marR="91425" marL="91425"/>
                </a:tc>
                <a:tc>
                  <a:txBody>
                    <a:bodyPr/>
                    <a:lstStyle/>
                    <a:p>
                      <a:pPr indent="0" lvl="0" marL="0" rtl="0" algn="ctr">
                        <a:spcBef>
                          <a:spcPts val="0"/>
                        </a:spcBef>
                        <a:spcAft>
                          <a:spcPts val="0"/>
                        </a:spcAft>
                        <a:buNone/>
                      </a:pPr>
                      <a:r>
                        <a:rPr lang="en"/>
                        <a:t>42.3%</a:t>
                      </a:r>
                      <a:endParaRPr/>
                    </a:p>
                  </a:txBody>
                  <a:tcPr marT="91425" marB="91425" marR="91425" marL="91425"/>
                </a:tc>
              </a:tr>
            </a:tbl>
          </a:graphicData>
        </a:graphic>
      </p:graphicFrame>
      <p:sp>
        <p:nvSpPr>
          <p:cNvPr id="337" name="Google Shape;33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5"/>
          <p:cNvSpPr txBox="1"/>
          <p:nvPr/>
        </p:nvSpPr>
        <p:spPr>
          <a:xfrm>
            <a:off x="5242575" y="4156875"/>
            <a:ext cx="300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Raleway"/>
                <a:ea typeface="Raleway"/>
                <a:cs typeface="Raleway"/>
                <a:sym typeface="Raleway"/>
              </a:rPr>
              <a:t>**Assuming simulation happening in coming 1 year</a:t>
            </a:r>
            <a:endParaRPr b="1" sz="900">
              <a:latin typeface="Raleway"/>
              <a:ea typeface="Raleway"/>
              <a:cs typeface="Raleway"/>
              <a:sym typeface="Raleway"/>
            </a:endParaRPr>
          </a:p>
        </p:txBody>
      </p:sp>
      <p:grpSp>
        <p:nvGrpSpPr>
          <p:cNvPr id="339" name="Google Shape;339;p35"/>
          <p:cNvGrpSpPr/>
          <p:nvPr/>
        </p:nvGrpSpPr>
        <p:grpSpPr>
          <a:xfrm>
            <a:off x="7604550" y="1865563"/>
            <a:ext cx="212100" cy="2225488"/>
            <a:chOff x="7833150" y="2170363"/>
            <a:chExt cx="212100" cy="2225488"/>
          </a:xfrm>
        </p:grpSpPr>
        <p:sp>
          <p:nvSpPr>
            <p:cNvPr id="340" name="Google Shape;340;p35"/>
            <p:cNvSpPr/>
            <p:nvPr/>
          </p:nvSpPr>
          <p:spPr>
            <a:xfrm>
              <a:off x="7833150" y="2170363"/>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7833150" y="2533850"/>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7833150" y="2933875"/>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7833150" y="3333900"/>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7833150" y="3733925"/>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7833150" y="4133950"/>
              <a:ext cx="212100" cy="261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5"/>
          <p:cNvSpPr txBox="1"/>
          <p:nvPr/>
        </p:nvSpPr>
        <p:spPr>
          <a:xfrm>
            <a:off x="837075" y="4545800"/>
            <a:ext cx="741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rPr>
              <a:t>“C</a:t>
            </a:r>
            <a:r>
              <a:rPr b="1" lang="en" sz="900">
                <a:solidFill>
                  <a:schemeClr val="dk1"/>
                </a:solidFill>
              </a:rPr>
              <a:t>ompany should pay more attention to MITG division on why such a gap between theoretical analysis and practical business function to miss out a huge potential sales opportunity”</a:t>
            </a:r>
            <a:endParaRPr>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6"/>
          <p:cNvPicPr preferRelativeResize="0"/>
          <p:nvPr/>
        </p:nvPicPr>
        <p:blipFill rotWithShape="1">
          <a:blip r:embed="rId3">
            <a:alphaModFix/>
          </a:blip>
          <a:srcRect b="669" l="30279" r="0" t="38499"/>
          <a:stretch/>
        </p:blipFill>
        <p:spPr>
          <a:xfrm>
            <a:off x="0" y="-28100"/>
            <a:ext cx="4445199" cy="5171599"/>
          </a:xfrm>
          <a:prstGeom prst="rect">
            <a:avLst/>
          </a:prstGeom>
          <a:noFill/>
          <a:ln>
            <a:noFill/>
          </a:ln>
        </p:spPr>
      </p:pic>
      <p:sp>
        <p:nvSpPr>
          <p:cNvPr id="352" name="Google Shape;352;p36"/>
          <p:cNvSpPr txBox="1"/>
          <p:nvPr>
            <p:ph type="title"/>
          </p:nvPr>
        </p:nvSpPr>
        <p:spPr>
          <a:xfrm>
            <a:off x="5659575" y="2335025"/>
            <a:ext cx="281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Sales Forecast</a:t>
            </a:r>
            <a:endParaRPr>
              <a:solidFill>
                <a:schemeClr val="accent2"/>
              </a:solidFill>
            </a:endParaRPr>
          </a:p>
        </p:txBody>
      </p:sp>
      <p:grpSp>
        <p:nvGrpSpPr>
          <p:cNvPr id="353" name="Google Shape;353;p36"/>
          <p:cNvGrpSpPr/>
          <p:nvPr/>
        </p:nvGrpSpPr>
        <p:grpSpPr>
          <a:xfrm>
            <a:off x="6399822" y="2907720"/>
            <a:ext cx="959450" cy="99600"/>
            <a:chOff x="774912" y="910870"/>
            <a:chExt cx="959450" cy="99600"/>
          </a:xfrm>
        </p:grpSpPr>
        <p:sp>
          <p:nvSpPr>
            <p:cNvPr id="354" name="Google Shape;354;p36"/>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6"/>
          <p:cNvSpPr txBox="1"/>
          <p:nvPr/>
        </p:nvSpPr>
        <p:spPr>
          <a:xfrm>
            <a:off x="4988746" y="1081638"/>
            <a:ext cx="3660000" cy="10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700">
                <a:solidFill>
                  <a:srgbClr val="D69D56"/>
                </a:solidFill>
                <a:latin typeface="Raleway"/>
                <a:ea typeface="Raleway"/>
                <a:cs typeface="Raleway"/>
                <a:sym typeface="Raleway"/>
              </a:rPr>
              <a:t>03</a:t>
            </a:r>
            <a:endParaRPr b="1" sz="10700">
              <a:solidFill>
                <a:srgbClr val="D69D56"/>
              </a:solidFill>
              <a:latin typeface="Raleway"/>
              <a:ea typeface="Raleway"/>
              <a:cs typeface="Raleway"/>
              <a:sym typeface="Raleway"/>
            </a:endParaRPr>
          </a:p>
        </p:txBody>
      </p:sp>
      <p:sp>
        <p:nvSpPr>
          <p:cNvPr id="362" name="Google Shape;362;p36"/>
          <p:cNvSpPr txBox="1"/>
          <p:nvPr/>
        </p:nvSpPr>
        <p:spPr>
          <a:xfrm>
            <a:off x="5833300" y="3065500"/>
            <a:ext cx="209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leway"/>
                <a:ea typeface="Raleway"/>
                <a:cs typeface="Raleway"/>
                <a:sym typeface="Raleway"/>
              </a:rPr>
              <a:t>ARIMA &amp; FBprophet</a:t>
            </a:r>
            <a:endParaRPr b="1">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37"/>
          <p:cNvSpPr txBox="1"/>
          <p:nvPr>
            <p:ph type="title"/>
          </p:nvPr>
        </p:nvSpPr>
        <p:spPr>
          <a:xfrm>
            <a:off x="426900" y="221000"/>
            <a:ext cx="181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endParaRPr/>
          </a:p>
        </p:txBody>
      </p:sp>
      <p:sp>
        <p:nvSpPr>
          <p:cNvPr id="368" name="Google Shape;368;p37"/>
          <p:cNvSpPr txBox="1"/>
          <p:nvPr>
            <p:ph idx="1" type="subTitle"/>
          </p:nvPr>
        </p:nvSpPr>
        <p:spPr>
          <a:xfrm>
            <a:off x="7901125" y="221000"/>
            <a:ext cx="1145400" cy="64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38761D"/>
                </a:solidFill>
              </a:rPr>
              <a:t>After</a:t>
            </a:r>
            <a:endParaRPr sz="2800">
              <a:solidFill>
                <a:srgbClr val="38761D"/>
              </a:solidFill>
            </a:endParaRPr>
          </a:p>
        </p:txBody>
      </p:sp>
      <p:sp>
        <p:nvSpPr>
          <p:cNvPr id="369" name="Google Shape;36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70" name="Google Shape;370;p37"/>
          <p:cNvGrpSpPr/>
          <p:nvPr/>
        </p:nvGrpSpPr>
        <p:grpSpPr>
          <a:xfrm>
            <a:off x="534672" y="694095"/>
            <a:ext cx="959450" cy="99600"/>
            <a:chOff x="774912" y="910870"/>
            <a:chExt cx="959450" cy="99600"/>
          </a:xfrm>
        </p:grpSpPr>
        <p:sp>
          <p:nvSpPr>
            <p:cNvPr id="371" name="Google Shape;371;p37"/>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7"/>
          <p:cNvGrpSpPr/>
          <p:nvPr/>
        </p:nvGrpSpPr>
        <p:grpSpPr>
          <a:xfrm>
            <a:off x="7970297" y="694095"/>
            <a:ext cx="959450" cy="99600"/>
            <a:chOff x="774912" y="910870"/>
            <a:chExt cx="959450" cy="99600"/>
          </a:xfrm>
        </p:grpSpPr>
        <p:sp>
          <p:nvSpPr>
            <p:cNvPr id="378" name="Google Shape;378;p37"/>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4" name="Google Shape;384;p37"/>
          <p:cNvCxnSpPr/>
          <p:nvPr/>
        </p:nvCxnSpPr>
        <p:spPr>
          <a:xfrm flipH="1" rot="10800000">
            <a:off x="4540750" y="793700"/>
            <a:ext cx="10200" cy="4199100"/>
          </a:xfrm>
          <a:prstGeom prst="straightConnector1">
            <a:avLst/>
          </a:prstGeom>
          <a:noFill/>
          <a:ln cap="flat" cmpd="sng" w="28575">
            <a:solidFill>
              <a:schemeClr val="accent5"/>
            </a:solidFill>
            <a:prstDash val="dot"/>
            <a:round/>
            <a:headEnd len="med" w="med" type="none"/>
            <a:tailEnd len="med" w="med" type="none"/>
          </a:ln>
        </p:spPr>
      </p:cxnSp>
      <p:pic>
        <p:nvPicPr>
          <p:cNvPr id="385" name="Google Shape;385;p37"/>
          <p:cNvPicPr preferRelativeResize="0"/>
          <p:nvPr/>
        </p:nvPicPr>
        <p:blipFill>
          <a:blip r:embed="rId3">
            <a:alphaModFix/>
          </a:blip>
          <a:stretch>
            <a:fillRect/>
          </a:stretch>
        </p:blipFill>
        <p:spPr>
          <a:xfrm>
            <a:off x="565575" y="2559625"/>
            <a:ext cx="3083050" cy="1855575"/>
          </a:xfrm>
          <a:prstGeom prst="rect">
            <a:avLst/>
          </a:prstGeom>
          <a:noFill/>
          <a:ln>
            <a:noFill/>
          </a:ln>
        </p:spPr>
      </p:pic>
      <p:pic>
        <p:nvPicPr>
          <p:cNvPr id="386" name="Google Shape;386;p37"/>
          <p:cNvPicPr preferRelativeResize="0"/>
          <p:nvPr/>
        </p:nvPicPr>
        <p:blipFill>
          <a:blip r:embed="rId4">
            <a:alphaModFix/>
          </a:blip>
          <a:stretch>
            <a:fillRect/>
          </a:stretch>
        </p:blipFill>
        <p:spPr>
          <a:xfrm>
            <a:off x="5443075" y="2559625"/>
            <a:ext cx="3081529" cy="1855575"/>
          </a:xfrm>
          <a:prstGeom prst="rect">
            <a:avLst/>
          </a:prstGeom>
          <a:noFill/>
          <a:ln>
            <a:noFill/>
          </a:ln>
        </p:spPr>
      </p:pic>
      <p:pic>
        <p:nvPicPr>
          <p:cNvPr id="387" name="Google Shape;387;p37"/>
          <p:cNvPicPr preferRelativeResize="0"/>
          <p:nvPr/>
        </p:nvPicPr>
        <p:blipFill>
          <a:blip r:embed="rId5">
            <a:alphaModFix/>
          </a:blip>
          <a:stretch>
            <a:fillRect/>
          </a:stretch>
        </p:blipFill>
        <p:spPr>
          <a:xfrm>
            <a:off x="4660900" y="692925"/>
            <a:ext cx="2889504" cy="1755648"/>
          </a:xfrm>
          <a:prstGeom prst="rect">
            <a:avLst/>
          </a:prstGeom>
          <a:noFill/>
          <a:ln>
            <a:noFill/>
          </a:ln>
        </p:spPr>
      </p:pic>
      <p:pic>
        <p:nvPicPr>
          <p:cNvPr id="388" name="Google Shape;388;p37"/>
          <p:cNvPicPr preferRelativeResize="0"/>
          <p:nvPr/>
        </p:nvPicPr>
        <p:blipFill>
          <a:blip r:embed="rId6">
            <a:alphaModFix/>
          </a:blip>
          <a:stretch>
            <a:fillRect/>
          </a:stretch>
        </p:blipFill>
        <p:spPr>
          <a:xfrm>
            <a:off x="1571750" y="694112"/>
            <a:ext cx="2891374" cy="1753287"/>
          </a:xfrm>
          <a:prstGeom prst="rect">
            <a:avLst/>
          </a:prstGeom>
          <a:noFill/>
          <a:ln>
            <a:noFill/>
          </a:ln>
        </p:spPr>
      </p:pic>
      <p:sp>
        <p:nvSpPr>
          <p:cNvPr id="389" name="Google Shape;389;p37"/>
          <p:cNvSpPr txBox="1"/>
          <p:nvPr/>
        </p:nvSpPr>
        <p:spPr>
          <a:xfrm>
            <a:off x="4660900" y="4526250"/>
            <a:ext cx="415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 Assumption: customers starts to purchase recommending products    after Jul’22 and the trend will be consistent until Jan’24 </a:t>
            </a:r>
            <a:endParaRPr sz="1000"/>
          </a:p>
        </p:txBody>
      </p:sp>
      <p:sp>
        <p:nvSpPr>
          <p:cNvPr id="390" name="Google Shape;390;p37"/>
          <p:cNvSpPr/>
          <p:nvPr/>
        </p:nvSpPr>
        <p:spPr>
          <a:xfrm>
            <a:off x="2539900" y="2851200"/>
            <a:ext cx="1812900" cy="806700"/>
          </a:xfrm>
          <a:prstGeom prst="wedgeEllipseCallout">
            <a:avLst>
              <a:gd fmla="val -41805" name="adj1"/>
              <a:gd fmla="val 754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Possible </a:t>
            </a:r>
            <a:r>
              <a:rPr lang="en" sz="1100"/>
              <a:t>obsolete product</a:t>
            </a:r>
            <a:endParaRPr sz="1100"/>
          </a:p>
        </p:txBody>
      </p:sp>
      <p:sp>
        <p:nvSpPr>
          <p:cNvPr id="391" name="Google Shape;391;p37"/>
          <p:cNvSpPr/>
          <p:nvPr/>
        </p:nvSpPr>
        <p:spPr>
          <a:xfrm>
            <a:off x="7361775" y="2699350"/>
            <a:ext cx="1568100" cy="806700"/>
          </a:xfrm>
          <a:prstGeom prst="wedgeEllipseCallout">
            <a:avLst>
              <a:gd fmla="val -50210" name="adj1"/>
              <a:gd fmla="val 486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Deferring</a:t>
            </a:r>
            <a:r>
              <a:rPr lang="en" sz="1100"/>
              <a:t> obsoletion?</a:t>
            </a:r>
            <a:endParaRPr sz="1100"/>
          </a:p>
        </p:txBody>
      </p:sp>
      <p:sp>
        <p:nvSpPr>
          <p:cNvPr id="392" name="Google Shape;392;p37"/>
          <p:cNvSpPr/>
          <p:nvPr/>
        </p:nvSpPr>
        <p:spPr>
          <a:xfrm>
            <a:off x="7053500" y="1354013"/>
            <a:ext cx="1620300" cy="721800"/>
          </a:xfrm>
          <a:prstGeom prst="wedgeEllipseCallout">
            <a:avLst>
              <a:gd fmla="val -47365" name="adj1"/>
              <a:gd fmla="val -689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Upward trend</a:t>
            </a:r>
            <a:endParaRPr sz="1200"/>
          </a:p>
        </p:txBody>
      </p:sp>
      <p:sp>
        <p:nvSpPr>
          <p:cNvPr id="393" name="Google Shape;393;p37"/>
          <p:cNvSpPr/>
          <p:nvPr/>
        </p:nvSpPr>
        <p:spPr>
          <a:xfrm>
            <a:off x="3162925" y="1789422"/>
            <a:ext cx="1300200" cy="572700"/>
          </a:xfrm>
          <a:prstGeom prst="wedgeEllipseCallout">
            <a:avLst>
              <a:gd fmla="val -18472" name="adj1"/>
              <a:gd fmla="val -931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Upward trend</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38"/>
          <p:cNvSpPr txBox="1"/>
          <p:nvPr>
            <p:ph type="title"/>
          </p:nvPr>
        </p:nvSpPr>
        <p:spPr>
          <a:xfrm>
            <a:off x="426900" y="221000"/>
            <a:ext cx="181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endParaRPr/>
          </a:p>
        </p:txBody>
      </p:sp>
      <p:sp>
        <p:nvSpPr>
          <p:cNvPr id="399" name="Google Shape;399;p38"/>
          <p:cNvSpPr txBox="1"/>
          <p:nvPr>
            <p:ph idx="1" type="subTitle"/>
          </p:nvPr>
        </p:nvSpPr>
        <p:spPr>
          <a:xfrm>
            <a:off x="7901125" y="221000"/>
            <a:ext cx="1145400" cy="64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38761D"/>
                </a:solidFill>
              </a:rPr>
              <a:t>After</a:t>
            </a:r>
            <a:endParaRPr sz="2800">
              <a:solidFill>
                <a:srgbClr val="38761D"/>
              </a:solidFill>
            </a:endParaRPr>
          </a:p>
        </p:txBody>
      </p:sp>
      <p:sp>
        <p:nvSpPr>
          <p:cNvPr id="400" name="Google Shape;40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1" name="Google Shape;401;p38"/>
          <p:cNvGrpSpPr/>
          <p:nvPr/>
        </p:nvGrpSpPr>
        <p:grpSpPr>
          <a:xfrm>
            <a:off x="534672" y="694095"/>
            <a:ext cx="959450" cy="99600"/>
            <a:chOff x="774912" y="910870"/>
            <a:chExt cx="959450" cy="99600"/>
          </a:xfrm>
        </p:grpSpPr>
        <p:sp>
          <p:nvSpPr>
            <p:cNvPr id="402" name="Google Shape;402;p38"/>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8"/>
          <p:cNvGrpSpPr/>
          <p:nvPr/>
        </p:nvGrpSpPr>
        <p:grpSpPr>
          <a:xfrm>
            <a:off x="7970297" y="694095"/>
            <a:ext cx="959450" cy="99600"/>
            <a:chOff x="774912" y="910870"/>
            <a:chExt cx="959450" cy="99600"/>
          </a:xfrm>
        </p:grpSpPr>
        <p:sp>
          <p:nvSpPr>
            <p:cNvPr id="409" name="Google Shape;409;p38"/>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5" name="Google Shape;415;p38"/>
          <p:cNvCxnSpPr/>
          <p:nvPr/>
        </p:nvCxnSpPr>
        <p:spPr>
          <a:xfrm flipH="1" rot="10800000">
            <a:off x="4540750" y="793700"/>
            <a:ext cx="10200" cy="4199100"/>
          </a:xfrm>
          <a:prstGeom prst="straightConnector1">
            <a:avLst/>
          </a:prstGeom>
          <a:noFill/>
          <a:ln cap="flat" cmpd="sng" w="28575">
            <a:solidFill>
              <a:schemeClr val="accent5"/>
            </a:solidFill>
            <a:prstDash val="dot"/>
            <a:round/>
            <a:headEnd len="med" w="med" type="none"/>
            <a:tailEnd len="med" w="med" type="none"/>
          </a:ln>
        </p:spPr>
      </p:cxnSp>
      <p:pic>
        <p:nvPicPr>
          <p:cNvPr id="416" name="Google Shape;416;p38"/>
          <p:cNvPicPr preferRelativeResize="0"/>
          <p:nvPr/>
        </p:nvPicPr>
        <p:blipFill>
          <a:blip r:embed="rId3">
            <a:alphaModFix/>
          </a:blip>
          <a:stretch>
            <a:fillRect/>
          </a:stretch>
        </p:blipFill>
        <p:spPr>
          <a:xfrm>
            <a:off x="565575" y="2559625"/>
            <a:ext cx="3083050" cy="1855575"/>
          </a:xfrm>
          <a:prstGeom prst="rect">
            <a:avLst/>
          </a:prstGeom>
          <a:noFill/>
          <a:ln>
            <a:noFill/>
          </a:ln>
        </p:spPr>
      </p:pic>
      <p:pic>
        <p:nvPicPr>
          <p:cNvPr id="417" name="Google Shape;417;p38"/>
          <p:cNvPicPr preferRelativeResize="0"/>
          <p:nvPr/>
        </p:nvPicPr>
        <p:blipFill>
          <a:blip r:embed="rId4">
            <a:alphaModFix/>
          </a:blip>
          <a:stretch>
            <a:fillRect/>
          </a:stretch>
        </p:blipFill>
        <p:spPr>
          <a:xfrm>
            <a:off x="5443075" y="2559625"/>
            <a:ext cx="3081529" cy="1855575"/>
          </a:xfrm>
          <a:prstGeom prst="rect">
            <a:avLst/>
          </a:prstGeom>
          <a:noFill/>
          <a:ln>
            <a:noFill/>
          </a:ln>
        </p:spPr>
      </p:pic>
      <p:sp>
        <p:nvSpPr>
          <p:cNvPr id="418" name="Google Shape;418;p38"/>
          <p:cNvSpPr txBox="1"/>
          <p:nvPr/>
        </p:nvSpPr>
        <p:spPr>
          <a:xfrm>
            <a:off x="4660900" y="4526250"/>
            <a:ext cx="415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 Assumption: customers starts to purchase recommending products    after Jul’22 and the trend will be consistent until Jan’24 </a:t>
            </a:r>
            <a:endParaRPr sz="1000"/>
          </a:p>
        </p:txBody>
      </p:sp>
      <p:sp>
        <p:nvSpPr>
          <p:cNvPr id="419" name="Google Shape;419;p38"/>
          <p:cNvSpPr/>
          <p:nvPr/>
        </p:nvSpPr>
        <p:spPr>
          <a:xfrm>
            <a:off x="2539900" y="2851200"/>
            <a:ext cx="1812900" cy="806700"/>
          </a:xfrm>
          <a:prstGeom prst="wedgeEllipseCallout">
            <a:avLst>
              <a:gd fmla="val -41805" name="adj1"/>
              <a:gd fmla="val 754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Possible obsolete product</a:t>
            </a:r>
            <a:endParaRPr sz="1100"/>
          </a:p>
        </p:txBody>
      </p:sp>
      <p:sp>
        <p:nvSpPr>
          <p:cNvPr id="420" name="Google Shape;420;p38"/>
          <p:cNvSpPr/>
          <p:nvPr/>
        </p:nvSpPr>
        <p:spPr>
          <a:xfrm rot="-1320943">
            <a:off x="6055575" y="3438174"/>
            <a:ext cx="1757452" cy="518316"/>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Pending business decision</a:t>
            </a:r>
            <a:endParaRPr sz="1100"/>
          </a:p>
        </p:txBody>
      </p:sp>
      <p:sp>
        <p:nvSpPr>
          <p:cNvPr id="421" name="Google Shape;421;p38"/>
          <p:cNvSpPr/>
          <p:nvPr/>
        </p:nvSpPr>
        <p:spPr>
          <a:xfrm>
            <a:off x="2919750" y="1083625"/>
            <a:ext cx="3304500" cy="8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Discontinue or new strategy?</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39"/>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427" name="Google Shape;427;p39"/>
          <p:cNvSpPr txBox="1"/>
          <p:nvPr>
            <p:ph idx="2" type="subTitle"/>
          </p:nvPr>
        </p:nvSpPr>
        <p:spPr>
          <a:xfrm>
            <a:off x="796400" y="1964851"/>
            <a:ext cx="3458400" cy="141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 have identified areas such as Product / Division / Region with potential opportunity to promote cross-selling, propose to allocate more resources to identified areas </a:t>
            </a:r>
            <a:endParaRPr/>
          </a:p>
        </p:txBody>
      </p:sp>
      <p:sp>
        <p:nvSpPr>
          <p:cNvPr id="428" name="Google Shape;428;p39"/>
          <p:cNvSpPr txBox="1"/>
          <p:nvPr>
            <p:ph idx="4" type="subTitle"/>
          </p:nvPr>
        </p:nvSpPr>
        <p:spPr>
          <a:xfrm>
            <a:off x="4977900" y="2007493"/>
            <a:ext cx="34584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sale forecast, we have identified possible obsoleting product which warrant business owner’s attention for decision making</a:t>
            </a:r>
            <a:endParaRPr/>
          </a:p>
        </p:txBody>
      </p:sp>
      <p:grpSp>
        <p:nvGrpSpPr>
          <p:cNvPr id="429" name="Google Shape;429;p39"/>
          <p:cNvGrpSpPr/>
          <p:nvPr/>
        </p:nvGrpSpPr>
        <p:grpSpPr>
          <a:xfrm>
            <a:off x="718622" y="910870"/>
            <a:ext cx="959450" cy="99600"/>
            <a:chOff x="774912" y="910870"/>
            <a:chExt cx="959450" cy="99600"/>
          </a:xfrm>
        </p:grpSpPr>
        <p:sp>
          <p:nvSpPr>
            <p:cNvPr id="430" name="Google Shape;430;p39"/>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39"/>
          <p:cNvSpPr txBox="1"/>
          <p:nvPr>
            <p:ph idx="2" type="subTitle"/>
          </p:nvPr>
        </p:nvSpPr>
        <p:spPr>
          <a:xfrm>
            <a:off x="2842800" y="3801070"/>
            <a:ext cx="3458400" cy="12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 the computed sales forecast, we can set a reasonable KPI for the business owner to achieve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40"/>
          <p:cNvSpPr txBox="1"/>
          <p:nvPr>
            <p:ph type="title"/>
          </p:nvPr>
        </p:nvSpPr>
        <p:spPr>
          <a:xfrm>
            <a:off x="608025" y="295975"/>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443" name="Google Shape;443;p40"/>
          <p:cNvSpPr txBox="1"/>
          <p:nvPr>
            <p:ph idx="2" type="subTitle"/>
          </p:nvPr>
        </p:nvSpPr>
        <p:spPr>
          <a:xfrm>
            <a:off x="796400" y="1964845"/>
            <a:ext cx="3458400" cy="121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Due to limited information given, there is no way to cross validate the relevancy of the combination suggested by the model.</a:t>
            </a:r>
            <a:endParaRPr/>
          </a:p>
        </p:txBody>
      </p:sp>
      <p:sp>
        <p:nvSpPr>
          <p:cNvPr id="444" name="Google Shape;444;p40"/>
          <p:cNvSpPr txBox="1"/>
          <p:nvPr>
            <p:ph idx="4" type="subTitle"/>
          </p:nvPr>
        </p:nvSpPr>
        <p:spPr>
          <a:xfrm>
            <a:off x="4977912" y="2007511"/>
            <a:ext cx="34584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Unable to analyze on user-based to identify customer similarities and the relevancy of the business trade</a:t>
            </a:r>
            <a:endParaRPr/>
          </a:p>
        </p:txBody>
      </p:sp>
      <p:grpSp>
        <p:nvGrpSpPr>
          <p:cNvPr id="445" name="Google Shape;445;p40"/>
          <p:cNvGrpSpPr/>
          <p:nvPr/>
        </p:nvGrpSpPr>
        <p:grpSpPr>
          <a:xfrm>
            <a:off x="718622" y="910870"/>
            <a:ext cx="959450" cy="99600"/>
            <a:chOff x="774912" y="910870"/>
            <a:chExt cx="959450" cy="99600"/>
          </a:xfrm>
        </p:grpSpPr>
        <p:sp>
          <p:nvSpPr>
            <p:cNvPr id="446" name="Google Shape;446;p40"/>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0"/>
          <p:cNvSpPr txBox="1"/>
          <p:nvPr>
            <p:ph idx="2" type="subTitle"/>
          </p:nvPr>
        </p:nvSpPr>
        <p:spPr>
          <a:xfrm>
            <a:off x="718625" y="3765695"/>
            <a:ext cx="3458400" cy="121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Has no information on business sales acumen / strategy which may differ from the simulation computed by the models.</a:t>
            </a:r>
            <a:endParaRPr/>
          </a:p>
        </p:txBody>
      </p:sp>
      <p:sp>
        <p:nvSpPr>
          <p:cNvPr id="454" name="Google Shape;454;p40"/>
          <p:cNvSpPr txBox="1"/>
          <p:nvPr>
            <p:ph idx="4" type="subTitle"/>
          </p:nvPr>
        </p:nvSpPr>
        <p:spPr>
          <a:xfrm>
            <a:off x="5070075" y="3765700"/>
            <a:ext cx="3582600" cy="1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has 2 years worth of data point, more data point is necessary to have more accuracy for forecasting.</a:t>
            </a:r>
            <a:endParaRPr/>
          </a:p>
          <a:p>
            <a:pPr indent="0" lvl="0" marL="0" rtl="0" algn="l">
              <a:spcBef>
                <a:spcPts val="0"/>
              </a:spcBef>
              <a:spcAft>
                <a:spcPts val="0"/>
              </a:spcAft>
              <a:buNone/>
            </a:pPr>
            <a:r>
              <a:rPr lang="en" sz="1300"/>
              <a:t>(ideally 5 years or more)</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41"/>
          <p:cNvSpPr txBox="1"/>
          <p:nvPr>
            <p:ph type="title"/>
          </p:nvPr>
        </p:nvSpPr>
        <p:spPr>
          <a:xfrm>
            <a:off x="4289775" y="804312"/>
            <a:ext cx="4141200" cy="84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460" name="Google Shape;460;p41"/>
          <p:cNvSpPr txBox="1"/>
          <p:nvPr>
            <p:ph idx="1" type="subTitle"/>
          </p:nvPr>
        </p:nvSpPr>
        <p:spPr>
          <a:xfrm>
            <a:off x="4992175" y="1870133"/>
            <a:ext cx="3438600" cy="112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Do you have any questions?</a:t>
            </a:r>
            <a:endParaRPr/>
          </a:p>
          <a:p>
            <a:pPr indent="0" lvl="0" marL="0" rtl="0" algn="r">
              <a:spcBef>
                <a:spcPts val="0"/>
              </a:spcBef>
              <a:spcAft>
                <a:spcPts val="0"/>
              </a:spcAft>
              <a:buNone/>
            </a:pPr>
            <a:r>
              <a:t/>
            </a:r>
            <a:endParaRPr/>
          </a:p>
        </p:txBody>
      </p:sp>
      <p:sp>
        <p:nvSpPr>
          <p:cNvPr id="461" name="Google Shape;461;p41"/>
          <p:cNvSpPr/>
          <p:nvPr/>
        </p:nvSpPr>
        <p:spPr>
          <a:xfrm>
            <a:off x="2884916" y="3991038"/>
            <a:ext cx="353873" cy="354264"/>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1"/>
          <p:cNvGrpSpPr/>
          <p:nvPr/>
        </p:nvGrpSpPr>
        <p:grpSpPr>
          <a:xfrm>
            <a:off x="2418208" y="3991237"/>
            <a:ext cx="354292" cy="353866"/>
            <a:chOff x="3303268" y="3817349"/>
            <a:chExt cx="346056" cy="345674"/>
          </a:xfrm>
        </p:grpSpPr>
        <p:sp>
          <p:nvSpPr>
            <p:cNvPr id="463" name="Google Shape;463;p4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1"/>
          <p:cNvGrpSpPr/>
          <p:nvPr/>
        </p:nvGrpSpPr>
        <p:grpSpPr>
          <a:xfrm>
            <a:off x="1951500" y="3991237"/>
            <a:ext cx="354292" cy="353866"/>
            <a:chOff x="3752358" y="3817349"/>
            <a:chExt cx="346056" cy="345674"/>
          </a:xfrm>
        </p:grpSpPr>
        <p:sp>
          <p:nvSpPr>
            <p:cNvPr id="468" name="Google Shape;468;p4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1"/>
          <p:cNvGrpSpPr/>
          <p:nvPr/>
        </p:nvGrpSpPr>
        <p:grpSpPr>
          <a:xfrm>
            <a:off x="7134575" y="1727180"/>
            <a:ext cx="1151025" cy="135900"/>
            <a:chOff x="706950" y="2370102"/>
            <a:chExt cx="1151025" cy="135900"/>
          </a:xfrm>
        </p:grpSpPr>
        <p:sp>
          <p:nvSpPr>
            <p:cNvPr id="473" name="Google Shape;473;p41"/>
            <p:cNvSpPr/>
            <p:nvPr/>
          </p:nvSpPr>
          <p:spPr>
            <a:xfrm>
              <a:off x="7069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9063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11057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13232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15226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17220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41"/>
          <p:cNvSpPr txBox="1"/>
          <p:nvPr/>
        </p:nvSpPr>
        <p:spPr>
          <a:xfrm>
            <a:off x="5597300" y="4410875"/>
            <a:ext cx="26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Presented by:  Ivan Cho</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4"/>
          <p:cNvSpPr txBox="1"/>
          <p:nvPr>
            <p:ph type="title"/>
          </p:nvPr>
        </p:nvSpPr>
        <p:spPr>
          <a:xfrm>
            <a:off x="1259350" y="1041850"/>
            <a:ext cx="6625200" cy="7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grpSp>
        <p:nvGrpSpPr>
          <p:cNvPr id="163" name="Google Shape;163;p24"/>
          <p:cNvGrpSpPr/>
          <p:nvPr/>
        </p:nvGrpSpPr>
        <p:grpSpPr>
          <a:xfrm>
            <a:off x="4092225" y="1781645"/>
            <a:ext cx="959450" cy="99600"/>
            <a:chOff x="774912" y="910870"/>
            <a:chExt cx="959450" cy="99600"/>
          </a:xfrm>
        </p:grpSpPr>
        <p:sp>
          <p:nvSpPr>
            <p:cNvPr id="164" name="Google Shape;164;p24"/>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4"/>
          <p:cNvSpPr txBox="1"/>
          <p:nvPr>
            <p:ph idx="1" type="subTitle"/>
          </p:nvPr>
        </p:nvSpPr>
        <p:spPr>
          <a:xfrm>
            <a:off x="946575" y="2237725"/>
            <a:ext cx="7373700" cy="198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 Medical Multi-National Company based in Singapore is seeking opportunities to increase the market share across South-east Asia.</a:t>
            </a:r>
            <a:endParaRPr/>
          </a:p>
          <a:p>
            <a:pPr indent="0" lvl="0" marL="0" rtl="0" algn="ctr">
              <a:spcBef>
                <a:spcPts val="0"/>
              </a:spcBef>
              <a:spcAft>
                <a:spcPts val="0"/>
              </a:spcAft>
              <a:buClr>
                <a:schemeClr val="dk1"/>
              </a:buClr>
              <a:buSzPts val="1100"/>
              <a:buFont typeface="Arial"/>
              <a:buNone/>
            </a:pPr>
            <a:r>
              <a:rPr lang="en"/>
              <a:t>However, due to commercial confidentiality, we are unable to disclose further information. </a:t>
            </a:r>
            <a:endParaRPr/>
          </a:p>
          <a:p>
            <a:pPr indent="0" lvl="0" marL="0" rtl="0" algn="ctr">
              <a:spcBef>
                <a:spcPts val="0"/>
              </a:spcBef>
              <a:spcAft>
                <a:spcPts val="0"/>
              </a:spcAft>
              <a:buClr>
                <a:schemeClr val="dk1"/>
              </a:buClr>
              <a:buSzPts val="1100"/>
              <a:buFont typeface="Arial"/>
              <a:buNone/>
            </a:pPr>
            <a:r>
              <a:rPr lang="en"/>
              <a:t>We are able to obtain Customer Id, Country -</a:t>
            </a:r>
            <a:r>
              <a:rPr b="1" lang="en"/>
              <a:t> </a:t>
            </a:r>
            <a:r>
              <a:rPr b="1" lang="en" u="sng"/>
              <a:t>AU &amp; NZ</a:t>
            </a:r>
            <a:r>
              <a:rPr lang="en"/>
              <a:t>, Region, Division, Product information, Date of transactions, Invoiced Value. With that, recommendation and illustration on what/how to increase the market shares based on the analysis from the data given.</a:t>
            </a:r>
            <a:endParaRPr/>
          </a:p>
          <a:p>
            <a:pPr indent="0" lvl="0" marL="0" rtl="0" algn="ctr">
              <a:spcBef>
                <a:spcPts val="0"/>
              </a:spcBef>
              <a:spcAft>
                <a:spcPts val="0"/>
              </a:spcAft>
              <a:buNone/>
            </a:pPr>
            <a:r>
              <a:t/>
            </a:r>
            <a:endParaRPr/>
          </a:p>
        </p:txBody>
      </p:sp>
      <p:sp>
        <p:nvSpPr>
          <p:cNvPr id="171" name="Google Shape;17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4"/>
          <p:cNvSpPr txBox="1"/>
          <p:nvPr/>
        </p:nvSpPr>
        <p:spPr>
          <a:xfrm>
            <a:off x="5602675" y="4647475"/>
            <a:ext cx="314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lt1"/>
                </a:solidFill>
                <a:latin typeface="Raleway"/>
                <a:ea typeface="Raleway"/>
                <a:cs typeface="Raleway"/>
                <a:sym typeface="Raleway"/>
              </a:rPr>
              <a:t>Note: Monetary analysis is out of scope</a:t>
            </a:r>
            <a:endParaRPr b="1" sz="1100" u="sng">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b="18722" l="-2162" r="-813" t="16781"/>
          <a:stretch/>
        </p:blipFill>
        <p:spPr>
          <a:xfrm>
            <a:off x="-203925" y="2571750"/>
            <a:ext cx="9348000" cy="3293400"/>
          </a:xfrm>
          <a:prstGeom prst="rect">
            <a:avLst/>
          </a:prstGeom>
          <a:noFill/>
          <a:ln>
            <a:noFill/>
          </a:ln>
        </p:spPr>
      </p:pic>
      <p:sp>
        <p:nvSpPr>
          <p:cNvPr id="178" name="Google Shape;178;p25"/>
          <p:cNvSpPr/>
          <p:nvPr/>
        </p:nvSpPr>
        <p:spPr>
          <a:xfrm>
            <a:off x="0" y="2571750"/>
            <a:ext cx="9144000" cy="3339900"/>
          </a:xfrm>
          <a:prstGeom prst="rect">
            <a:avLst/>
          </a:prstGeom>
          <a:solidFill>
            <a:srgbClr val="364ABF">
              <a:alpha val="8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737987" y="992613"/>
            <a:ext cx="2239200" cy="4024200"/>
          </a:xfrm>
          <a:prstGeom prst="rect">
            <a:avLst/>
          </a:prstGeom>
          <a:noFill/>
          <a:ln cap="flat" cmpd="sng" w="19050">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3397868" y="992625"/>
            <a:ext cx="2239200" cy="4024200"/>
          </a:xfrm>
          <a:prstGeom prst="rect">
            <a:avLst/>
          </a:prstGeom>
          <a:noFill/>
          <a:ln cap="flat" cmpd="sng" w="19050">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6208625" y="992625"/>
            <a:ext cx="2239200" cy="4024200"/>
          </a:xfrm>
          <a:prstGeom prst="rect">
            <a:avLst/>
          </a:prstGeom>
          <a:noFill/>
          <a:ln cap="flat" cmpd="sng" w="19050">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ph type="title"/>
          </p:nvPr>
        </p:nvSpPr>
        <p:spPr>
          <a:xfrm>
            <a:off x="620750" y="126688"/>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83" name="Google Shape;183;p25"/>
          <p:cNvSpPr txBox="1"/>
          <p:nvPr>
            <p:ph idx="1" type="subTitle"/>
          </p:nvPr>
        </p:nvSpPr>
        <p:spPr>
          <a:xfrm>
            <a:off x="725250" y="2710100"/>
            <a:ext cx="2239200" cy="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Cross-selling products</a:t>
            </a:r>
            <a:endParaRPr/>
          </a:p>
        </p:txBody>
      </p:sp>
      <p:sp>
        <p:nvSpPr>
          <p:cNvPr id="184" name="Google Shape;184;p25"/>
          <p:cNvSpPr txBox="1"/>
          <p:nvPr>
            <p:ph idx="2" type="subTitle"/>
          </p:nvPr>
        </p:nvSpPr>
        <p:spPr>
          <a:xfrm>
            <a:off x="788975" y="3828453"/>
            <a:ext cx="20664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can we cross-sell to existing customers?</a:t>
            </a:r>
            <a:endParaRPr/>
          </a:p>
        </p:txBody>
      </p:sp>
      <p:sp>
        <p:nvSpPr>
          <p:cNvPr id="185" name="Google Shape;185;p25"/>
          <p:cNvSpPr txBox="1"/>
          <p:nvPr>
            <p:ph idx="3" type="subTitle"/>
          </p:nvPr>
        </p:nvSpPr>
        <p:spPr>
          <a:xfrm>
            <a:off x="3460025" y="2568060"/>
            <a:ext cx="2217300" cy="102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Quantify recommended products</a:t>
            </a:r>
            <a:endParaRPr/>
          </a:p>
        </p:txBody>
      </p:sp>
      <p:sp>
        <p:nvSpPr>
          <p:cNvPr id="186" name="Google Shape;186;p25"/>
          <p:cNvSpPr txBox="1"/>
          <p:nvPr>
            <p:ph idx="4" type="subTitle"/>
          </p:nvPr>
        </p:nvSpPr>
        <p:spPr>
          <a:xfrm>
            <a:off x="3484250" y="3828450"/>
            <a:ext cx="22173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many can we recommend to individual customers?</a:t>
            </a:r>
            <a:endParaRPr/>
          </a:p>
        </p:txBody>
      </p:sp>
      <p:sp>
        <p:nvSpPr>
          <p:cNvPr id="187" name="Google Shape;187;p25"/>
          <p:cNvSpPr txBox="1"/>
          <p:nvPr>
            <p:ph idx="5" type="subTitle"/>
          </p:nvPr>
        </p:nvSpPr>
        <p:spPr>
          <a:xfrm>
            <a:off x="6179550" y="2710100"/>
            <a:ext cx="2217300" cy="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a:t>
            </a:r>
            <a:endParaRPr/>
          </a:p>
          <a:p>
            <a:pPr indent="0" lvl="0" marL="0" rtl="0" algn="ctr">
              <a:spcBef>
                <a:spcPts val="0"/>
              </a:spcBef>
              <a:spcAft>
                <a:spcPts val="0"/>
              </a:spcAft>
              <a:buNone/>
            </a:pPr>
            <a:r>
              <a:rPr lang="en"/>
              <a:t>forecast</a:t>
            </a:r>
            <a:endParaRPr/>
          </a:p>
        </p:txBody>
      </p:sp>
      <p:sp>
        <p:nvSpPr>
          <p:cNvPr id="188" name="Google Shape;188;p25"/>
          <p:cNvSpPr txBox="1"/>
          <p:nvPr>
            <p:ph idx="6" type="subTitle"/>
          </p:nvPr>
        </p:nvSpPr>
        <p:spPr>
          <a:xfrm>
            <a:off x="6223100" y="3828453"/>
            <a:ext cx="20664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What/Where should we focus resources on? </a:t>
            </a:r>
            <a:endParaRPr/>
          </a:p>
        </p:txBody>
      </p:sp>
      <p:grpSp>
        <p:nvGrpSpPr>
          <p:cNvPr id="189" name="Google Shape;189;p25"/>
          <p:cNvGrpSpPr/>
          <p:nvPr/>
        </p:nvGrpSpPr>
        <p:grpSpPr>
          <a:xfrm>
            <a:off x="731347" y="741583"/>
            <a:ext cx="959450" cy="99600"/>
            <a:chOff x="774912" y="910870"/>
            <a:chExt cx="959450" cy="99600"/>
          </a:xfrm>
        </p:grpSpPr>
        <p:sp>
          <p:nvSpPr>
            <p:cNvPr id="190" name="Google Shape;190;p25"/>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 name="Google Shape;196;p25"/>
          <p:cNvPicPr preferRelativeResize="0"/>
          <p:nvPr/>
        </p:nvPicPr>
        <p:blipFill>
          <a:blip r:embed="rId4">
            <a:alphaModFix/>
          </a:blip>
          <a:stretch>
            <a:fillRect/>
          </a:stretch>
        </p:blipFill>
        <p:spPr>
          <a:xfrm>
            <a:off x="882512" y="1199213"/>
            <a:ext cx="1924670" cy="1372538"/>
          </a:xfrm>
          <a:prstGeom prst="rect">
            <a:avLst/>
          </a:prstGeom>
          <a:noFill/>
          <a:ln>
            <a:noFill/>
          </a:ln>
        </p:spPr>
      </p:pic>
      <p:pic>
        <p:nvPicPr>
          <p:cNvPr id="197" name="Google Shape;197;p25"/>
          <p:cNvPicPr preferRelativeResize="0"/>
          <p:nvPr/>
        </p:nvPicPr>
        <p:blipFill>
          <a:blip r:embed="rId5">
            <a:alphaModFix/>
          </a:blip>
          <a:stretch>
            <a:fillRect/>
          </a:stretch>
        </p:blipFill>
        <p:spPr>
          <a:xfrm>
            <a:off x="3902702" y="1153363"/>
            <a:ext cx="1331925" cy="1331950"/>
          </a:xfrm>
          <a:prstGeom prst="rect">
            <a:avLst/>
          </a:prstGeom>
          <a:noFill/>
          <a:ln>
            <a:noFill/>
          </a:ln>
        </p:spPr>
      </p:pic>
      <p:pic>
        <p:nvPicPr>
          <p:cNvPr id="198" name="Google Shape;198;p25"/>
          <p:cNvPicPr preferRelativeResize="0"/>
          <p:nvPr/>
        </p:nvPicPr>
        <p:blipFill>
          <a:blip r:embed="rId6">
            <a:alphaModFix/>
          </a:blip>
          <a:stretch>
            <a:fillRect/>
          </a:stretch>
        </p:blipFill>
        <p:spPr>
          <a:xfrm>
            <a:off x="6570050" y="1199237"/>
            <a:ext cx="1372502" cy="1372525"/>
          </a:xfrm>
          <a:prstGeom prst="rect">
            <a:avLst/>
          </a:prstGeom>
          <a:noFill/>
          <a:ln>
            <a:noFill/>
          </a:ln>
        </p:spPr>
      </p:pic>
      <p:sp>
        <p:nvSpPr>
          <p:cNvPr id="199" name="Google Shape;19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6"/>
          <p:cNvSpPr txBox="1"/>
          <p:nvPr>
            <p:ph idx="2" type="title"/>
          </p:nvPr>
        </p:nvSpPr>
        <p:spPr>
          <a:xfrm>
            <a:off x="4862571" y="1203238"/>
            <a:ext cx="3660000" cy="10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5" name="Google Shape;205;p26"/>
          <p:cNvSpPr txBox="1"/>
          <p:nvPr>
            <p:ph type="title"/>
          </p:nvPr>
        </p:nvSpPr>
        <p:spPr>
          <a:xfrm>
            <a:off x="5162175" y="2423550"/>
            <a:ext cx="3250800" cy="125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Cross-Selling Product</a:t>
            </a:r>
            <a:endParaRPr sz="3300"/>
          </a:p>
        </p:txBody>
      </p:sp>
      <p:grpSp>
        <p:nvGrpSpPr>
          <p:cNvPr id="206" name="Google Shape;206;p26"/>
          <p:cNvGrpSpPr/>
          <p:nvPr/>
        </p:nvGrpSpPr>
        <p:grpSpPr>
          <a:xfrm>
            <a:off x="6117058" y="3804352"/>
            <a:ext cx="1151025" cy="135900"/>
            <a:chOff x="706950" y="2370102"/>
            <a:chExt cx="1151025" cy="135900"/>
          </a:xfrm>
        </p:grpSpPr>
        <p:sp>
          <p:nvSpPr>
            <p:cNvPr id="207" name="Google Shape;207;p26"/>
            <p:cNvSpPr/>
            <p:nvPr/>
          </p:nvSpPr>
          <p:spPr>
            <a:xfrm>
              <a:off x="7069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9063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1105750"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13232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5226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1722075" y="2370102"/>
              <a:ext cx="135900" cy="1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6"/>
          <p:cNvSpPr txBox="1"/>
          <p:nvPr>
            <p:ph idx="1" type="subTitle"/>
          </p:nvPr>
        </p:nvSpPr>
        <p:spPr>
          <a:xfrm>
            <a:off x="4687126" y="4064950"/>
            <a:ext cx="42009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Mixed Basket Analysis (MBA) / Collaborative Filtering (CF)</a:t>
            </a:r>
            <a:endParaRPr/>
          </a:p>
        </p:txBody>
      </p:sp>
      <p:sp>
        <p:nvSpPr>
          <p:cNvPr id="214" name="Google Shape;21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486400" y="267350"/>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Basket Analysis (MBA)</a:t>
            </a:r>
            <a:endParaRPr/>
          </a:p>
        </p:txBody>
      </p:sp>
      <p:pic>
        <p:nvPicPr>
          <p:cNvPr id="220" name="Google Shape;220;p27"/>
          <p:cNvPicPr preferRelativeResize="0"/>
          <p:nvPr/>
        </p:nvPicPr>
        <p:blipFill>
          <a:blip r:embed="rId3">
            <a:alphaModFix/>
          </a:blip>
          <a:stretch>
            <a:fillRect/>
          </a:stretch>
        </p:blipFill>
        <p:spPr>
          <a:xfrm>
            <a:off x="73700" y="1262175"/>
            <a:ext cx="5275075" cy="2957239"/>
          </a:xfrm>
          <a:prstGeom prst="rect">
            <a:avLst/>
          </a:prstGeom>
          <a:noFill/>
          <a:ln>
            <a:noFill/>
          </a:ln>
        </p:spPr>
      </p:pic>
      <p:sp>
        <p:nvSpPr>
          <p:cNvPr id="221" name="Google Shape;221;p27"/>
          <p:cNvSpPr txBox="1"/>
          <p:nvPr>
            <p:ph idx="1" type="body"/>
          </p:nvPr>
        </p:nvSpPr>
        <p:spPr>
          <a:xfrm>
            <a:off x="5162800" y="1120675"/>
            <a:ext cx="3586200" cy="349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E95FA"/>
              </a:buClr>
              <a:buSzPts val="1100"/>
              <a:buFont typeface="Arial"/>
              <a:buNone/>
            </a:pPr>
            <a:r>
              <a:rPr lang="en" sz="1200">
                <a:solidFill>
                  <a:schemeClr val="accent2"/>
                </a:solidFill>
              </a:rPr>
              <a:t>   </a:t>
            </a:r>
            <a:r>
              <a:rPr b="1" lang="en" sz="1200">
                <a:solidFill>
                  <a:schemeClr val="accent2"/>
                </a:solidFill>
              </a:rPr>
              <a:t>What is Mixed Basket Analysis? </a:t>
            </a:r>
            <a:endParaRPr b="1" sz="1200">
              <a:solidFill>
                <a:schemeClr val="accent2"/>
              </a:solidFill>
            </a:endParaRPr>
          </a:p>
          <a:p>
            <a:pPr indent="-304800" lvl="0" marL="457200" rtl="0" algn="l">
              <a:lnSpc>
                <a:spcPct val="100000"/>
              </a:lnSpc>
              <a:spcBef>
                <a:spcPts val="1600"/>
              </a:spcBef>
              <a:spcAft>
                <a:spcPts val="0"/>
              </a:spcAft>
              <a:buClr>
                <a:schemeClr val="accent2"/>
              </a:buClr>
              <a:buSzPts val="1200"/>
              <a:buFont typeface="Raleway ExtraBold"/>
              <a:buAutoNum type="arabicPeriod"/>
            </a:pPr>
            <a:r>
              <a:rPr lang="en" sz="1200">
                <a:solidFill>
                  <a:schemeClr val="accent2"/>
                </a:solidFill>
              </a:rPr>
              <a:t>Mines </a:t>
            </a:r>
            <a:r>
              <a:rPr b="1" lang="en" sz="1200">
                <a:solidFill>
                  <a:schemeClr val="accent2"/>
                </a:solidFill>
              </a:rPr>
              <a:t>frequent itemset </a:t>
            </a:r>
            <a:r>
              <a:rPr lang="en" sz="1200">
                <a:solidFill>
                  <a:schemeClr val="accent2"/>
                </a:solidFill>
              </a:rPr>
              <a:t>purchased and discover </a:t>
            </a:r>
            <a:r>
              <a:rPr b="1" lang="en" sz="1200">
                <a:solidFill>
                  <a:schemeClr val="accent2"/>
                </a:solidFill>
              </a:rPr>
              <a:t>associations</a:t>
            </a:r>
            <a:r>
              <a:rPr lang="en" sz="1200">
                <a:solidFill>
                  <a:schemeClr val="accent2"/>
                </a:solidFill>
              </a:rPr>
              <a:t> and </a:t>
            </a:r>
            <a:r>
              <a:rPr b="1" lang="en" sz="1200">
                <a:solidFill>
                  <a:schemeClr val="accent2"/>
                </a:solidFill>
              </a:rPr>
              <a:t>correlations </a:t>
            </a:r>
            <a:r>
              <a:rPr lang="en" sz="1200">
                <a:solidFill>
                  <a:schemeClr val="accent2"/>
                </a:solidFill>
              </a:rPr>
              <a:t>between itemset </a:t>
            </a:r>
            <a:endParaRPr sz="1200">
              <a:solidFill>
                <a:schemeClr val="accent2"/>
              </a:solidFill>
            </a:endParaRPr>
          </a:p>
          <a:p>
            <a:pPr indent="-304800" lvl="0" marL="457200" rtl="0" algn="l">
              <a:lnSpc>
                <a:spcPct val="100000"/>
              </a:lnSpc>
              <a:spcBef>
                <a:spcPts val="1000"/>
              </a:spcBef>
              <a:spcAft>
                <a:spcPts val="0"/>
              </a:spcAft>
              <a:buClr>
                <a:schemeClr val="accent2"/>
              </a:buClr>
              <a:buSzPts val="1200"/>
              <a:buFont typeface="Raleway ExtraBold"/>
              <a:buAutoNum type="arabicPeriod"/>
            </a:pPr>
            <a:r>
              <a:rPr lang="en" sz="1200">
                <a:solidFill>
                  <a:schemeClr val="accent2"/>
                </a:solidFill>
              </a:rPr>
              <a:t>It </a:t>
            </a:r>
            <a:r>
              <a:rPr lang="en" sz="1200">
                <a:solidFill>
                  <a:schemeClr val="accent2"/>
                </a:solidFill>
              </a:rPr>
              <a:t>identifies customer </a:t>
            </a:r>
            <a:r>
              <a:rPr b="1" lang="en" sz="1200">
                <a:solidFill>
                  <a:schemeClr val="accent2"/>
                </a:solidFill>
              </a:rPr>
              <a:t>buying habits</a:t>
            </a:r>
            <a:r>
              <a:rPr lang="en" sz="1200">
                <a:solidFill>
                  <a:schemeClr val="accent2"/>
                </a:solidFill>
              </a:rPr>
              <a:t> between the different items purchased in their “shopping baskets” </a:t>
            </a:r>
            <a:endParaRPr sz="1200">
              <a:solidFill>
                <a:schemeClr val="accent2"/>
              </a:solidFill>
            </a:endParaRPr>
          </a:p>
          <a:p>
            <a:pPr indent="0" lvl="0" marL="457200" rtl="0" algn="l">
              <a:lnSpc>
                <a:spcPct val="100000"/>
              </a:lnSpc>
              <a:spcBef>
                <a:spcPts val="0"/>
              </a:spcBef>
              <a:spcAft>
                <a:spcPts val="0"/>
              </a:spcAft>
              <a:buNone/>
            </a:pPr>
            <a:r>
              <a:t/>
            </a:r>
            <a:endParaRPr sz="1200">
              <a:solidFill>
                <a:schemeClr val="accent2"/>
              </a:solidFill>
            </a:endParaRPr>
          </a:p>
          <a:p>
            <a:pPr indent="-304800" lvl="0" marL="457200" rtl="0" algn="l">
              <a:lnSpc>
                <a:spcPct val="100000"/>
              </a:lnSpc>
              <a:spcBef>
                <a:spcPts val="0"/>
              </a:spcBef>
              <a:spcAft>
                <a:spcPts val="0"/>
              </a:spcAft>
              <a:buClr>
                <a:schemeClr val="accent2"/>
              </a:buClr>
              <a:buSzPts val="1200"/>
              <a:buFont typeface="Raleway ExtraBold"/>
              <a:buAutoNum type="arabicPeriod"/>
            </a:pPr>
            <a:r>
              <a:rPr lang="en" sz="1200">
                <a:solidFill>
                  <a:schemeClr val="accent2"/>
                </a:solidFill>
              </a:rPr>
              <a:t>The discovery of this kind of association helps to </a:t>
            </a:r>
            <a:r>
              <a:rPr b="1" lang="en" sz="1200">
                <a:solidFill>
                  <a:schemeClr val="accent2"/>
                </a:solidFill>
              </a:rPr>
              <a:t>gain insights</a:t>
            </a:r>
            <a:r>
              <a:rPr lang="en" sz="1200">
                <a:solidFill>
                  <a:schemeClr val="accent2"/>
                </a:solidFill>
              </a:rPr>
              <a:t> in which items are </a:t>
            </a:r>
            <a:r>
              <a:rPr b="1" lang="en" sz="1200">
                <a:solidFill>
                  <a:schemeClr val="accent2"/>
                </a:solidFill>
              </a:rPr>
              <a:t>frequently bought together</a:t>
            </a:r>
            <a:r>
              <a:rPr lang="en" sz="1200">
                <a:solidFill>
                  <a:schemeClr val="accent2"/>
                </a:solidFill>
              </a:rPr>
              <a:t> by customers.</a:t>
            </a:r>
            <a:endParaRPr sz="1200">
              <a:solidFill>
                <a:schemeClr val="accent2"/>
              </a:solidFill>
            </a:endParaRPr>
          </a:p>
          <a:p>
            <a:pPr indent="-304800" lvl="0" marL="457200" rtl="0" algn="l">
              <a:lnSpc>
                <a:spcPct val="100000"/>
              </a:lnSpc>
              <a:spcBef>
                <a:spcPts val="1000"/>
              </a:spcBef>
              <a:spcAft>
                <a:spcPts val="0"/>
              </a:spcAft>
              <a:buClr>
                <a:schemeClr val="accent2"/>
              </a:buClr>
              <a:buSzPts val="1200"/>
              <a:buFont typeface="Raleway ExtraBold"/>
              <a:buAutoNum type="arabicPeriod"/>
            </a:pPr>
            <a:r>
              <a:rPr lang="en" sz="1200">
                <a:solidFill>
                  <a:schemeClr val="accent2"/>
                </a:solidFill>
              </a:rPr>
              <a:t>It can apply discovered association to existing customer who has not purchased the itemset combinations.</a:t>
            </a:r>
            <a:endParaRPr sz="1200">
              <a:solidFill>
                <a:schemeClr val="accent2"/>
              </a:solidFill>
            </a:endParaRPr>
          </a:p>
        </p:txBody>
      </p:sp>
      <p:sp>
        <p:nvSpPr>
          <p:cNvPr id="222" name="Google Shape;22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486400" y="267350"/>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a:t>
            </a:r>
            <a:r>
              <a:rPr lang="en"/>
              <a:t> (CF)</a:t>
            </a:r>
            <a:endParaRPr/>
          </a:p>
        </p:txBody>
      </p:sp>
      <p:sp>
        <p:nvSpPr>
          <p:cNvPr id="228" name="Google Shape;228;p28"/>
          <p:cNvSpPr txBox="1"/>
          <p:nvPr>
            <p:ph idx="1" type="body"/>
          </p:nvPr>
        </p:nvSpPr>
        <p:spPr>
          <a:xfrm>
            <a:off x="5396275" y="1409050"/>
            <a:ext cx="3681000" cy="287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E95FA"/>
              </a:buClr>
              <a:buSzPts val="1100"/>
              <a:buFont typeface="Arial"/>
              <a:buNone/>
            </a:pPr>
            <a:r>
              <a:rPr lang="en" sz="1200">
                <a:solidFill>
                  <a:schemeClr val="accent2"/>
                </a:solidFill>
              </a:rPr>
              <a:t>   </a:t>
            </a:r>
            <a:r>
              <a:rPr b="1" lang="en" sz="1200">
                <a:solidFill>
                  <a:schemeClr val="accent2"/>
                </a:solidFill>
              </a:rPr>
              <a:t>What is Collaborative Filtering? </a:t>
            </a:r>
            <a:endParaRPr b="1" sz="1200">
              <a:solidFill>
                <a:schemeClr val="accent2"/>
              </a:solidFill>
            </a:endParaRPr>
          </a:p>
          <a:p>
            <a:pPr indent="-304800" lvl="0" marL="457200" rtl="0" algn="l">
              <a:lnSpc>
                <a:spcPct val="100000"/>
              </a:lnSpc>
              <a:spcBef>
                <a:spcPts val="1600"/>
              </a:spcBef>
              <a:spcAft>
                <a:spcPts val="0"/>
              </a:spcAft>
              <a:buClr>
                <a:schemeClr val="accent2"/>
              </a:buClr>
              <a:buSzPts val="1200"/>
              <a:buFont typeface="Raleway ExtraBold"/>
              <a:buAutoNum type="arabicPeriod"/>
            </a:pPr>
            <a:r>
              <a:rPr lang="en" sz="1200">
                <a:solidFill>
                  <a:schemeClr val="accent2"/>
                </a:solidFill>
              </a:rPr>
              <a:t>Two types of algorithms, </a:t>
            </a:r>
            <a:r>
              <a:rPr b="1" lang="en" sz="1200">
                <a:solidFill>
                  <a:schemeClr val="accent2"/>
                </a:solidFill>
              </a:rPr>
              <a:t>User-based</a:t>
            </a:r>
            <a:r>
              <a:rPr lang="en" sz="1200">
                <a:solidFill>
                  <a:schemeClr val="accent2"/>
                </a:solidFill>
              </a:rPr>
              <a:t> filtering and </a:t>
            </a:r>
            <a:r>
              <a:rPr b="1" lang="en" sz="1200">
                <a:solidFill>
                  <a:schemeClr val="accent2"/>
                </a:solidFill>
              </a:rPr>
              <a:t>Item-based</a:t>
            </a:r>
            <a:r>
              <a:rPr lang="en" sz="1200">
                <a:solidFill>
                  <a:schemeClr val="accent2"/>
                </a:solidFill>
              </a:rPr>
              <a:t> filtering . </a:t>
            </a:r>
            <a:endParaRPr sz="1200">
              <a:solidFill>
                <a:schemeClr val="accent2"/>
              </a:solidFill>
            </a:endParaRPr>
          </a:p>
          <a:p>
            <a:pPr indent="0" lvl="0" marL="457200" rtl="0" algn="l">
              <a:lnSpc>
                <a:spcPct val="100000"/>
              </a:lnSpc>
              <a:spcBef>
                <a:spcPts val="0"/>
              </a:spcBef>
              <a:spcAft>
                <a:spcPts val="0"/>
              </a:spcAft>
              <a:buNone/>
            </a:pPr>
            <a:r>
              <a:t/>
            </a:r>
            <a:endParaRPr sz="1200">
              <a:solidFill>
                <a:schemeClr val="accent2"/>
              </a:solidFill>
            </a:endParaRPr>
          </a:p>
          <a:p>
            <a:pPr indent="-304800" lvl="0" marL="457200" rtl="0" algn="l">
              <a:lnSpc>
                <a:spcPct val="100000"/>
              </a:lnSpc>
              <a:spcBef>
                <a:spcPts val="0"/>
              </a:spcBef>
              <a:spcAft>
                <a:spcPts val="0"/>
              </a:spcAft>
              <a:buClr>
                <a:schemeClr val="accent2"/>
              </a:buClr>
              <a:buSzPts val="1200"/>
              <a:buFont typeface="Raleway ExtraBold"/>
              <a:buAutoNum type="arabicPeriod"/>
            </a:pPr>
            <a:r>
              <a:rPr lang="en" sz="1200" u="sng">
                <a:solidFill>
                  <a:schemeClr val="accent2"/>
                </a:solidFill>
              </a:rPr>
              <a:t>User-based</a:t>
            </a:r>
            <a:r>
              <a:rPr lang="en" sz="1200">
                <a:solidFill>
                  <a:schemeClr val="accent2"/>
                </a:solidFill>
              </a:rPr>
              <a:t> collaborative filtering algorithm recommends based on </a:t>
            </a:r>
            <a:r>
              <a:rPr b="1" lang="en" sz="1200">
                <a:solidFill>
                  <a:schemeClr val="accent2"/>
                </a:solidFill>
              </a:rPr>
              <a:t>similarities</a:t>
            </a:r>
            <a:r>
              <a:rPr lang="en" sz="1200">
                <a:solidFill>
                  <a:schemeClr val="accent2"/>
                </a:solidFill>
              </a:rPr>
              <a:t> among customers </a:t>
            </a:r>
            <a:endParaRPr sz="1200">
              <a:solidFill>
                <a:schemeClr val="accent2"/>
              </a:solidFill>
            </a:endParaRPr>
          </a:p>
          <a:p>
            <a:pPr indent="-304800" lvl="0" marL="457200" rtl="0" algn="l">
              <a:lnSpc>
                <a:spcPct val="100000"/>
              </a:lnSpc>
              <a:spcBef>
                <a:spcPts val="1000"/>
              </a:spcBef>
              <a:spcAft>
                <a:spcPts val="0"/>
              </a:spcAft>
              <a:buClr>
                <a:schemeClr val="accent2"/>
              </a:buClr>
              <a:buSzPts val="1200"/>
              <a:buFont typeface="Raleway ExtraBold"/>
              <a:buAutoNum type="arabicPeriod"/>
            </a:pPr>
            <a:r>
              <a:rPr lang="en" sz="1200" u="sng">
                <a:solidFill>
                  <a:schemeClr val="accent2"/>
                </a:solidFill>
              </a:rPr>
              <a:t>Item-based</a:t>
            </a:r>
            <a:r>
              <a:rPr lang="en" sz="1200">
                <a:solidFill>
                  <a:schemeClr val="accent2"/>
                </a:solidFill>
              </a:rPr>
              <a:t> collaborative filtering algorithm recommendations are created not just based on </a:t>
            </a:r>
            <a:r>
              <a:rPr b="1" lang="en" sz="1200">
                <a:solidFill>
                  <a:schemeClr val="accent2"/>
                </a:solidFill>
              </a:rPr>
              <a:t>similarities</a:t>
            </a:r>
            <a:r>
              <a:rPr lang="en" sz="1200">
                <a:solidFill>
                  <a:schemeClr val="accent2"/>
                </a:solidFill>
              </a:rPr>
              <a:t> between customers but also on </a:t>
            </a:r>
            <a:r>
              <a:rPr b="1" lang="en" sz="1200">
                <a:solidFill>
                  <a:schemeClr val="accent2"/>
                </a:solidFill>
              </a:rPr>
              <a:t>correlations</a:t>
            </a:r>
            <a:r>
              <a:rPr lang="en" sz="1200">
                <a:solidFill>
                  <a:schemeClr val="accent2"/>
                </a:solidFill>
              </a:rPr>
              <a:t> between products/items.</a:t>
            </a:r>
            <a:endParaRPr sz="1200">
              <a:solidFill>
                <a:schemeClr val="accent2"/>
              </a:solidFill>
            </a:endParaRPr>
          </a:p>
        </p:txBody>
      </p:sp>
      <p:pic>
        <p:nvPicPr>
          <p:cNvPr id="229" name="Google Shape;229;p28"/>
          <p:cNvPicPr preferRelativeResize="0"/>
          <p:nvPr/>
        </p:nvPicPr>
        <p:blipFill>
          <a:blip r:embed="rId3">
            <a:alphaModFix/>
          </a:blip>
          <a:stretch>
            <a:fillRect/>
          </a:stretch>
        </p:blipFill>
        <p:spPr>
          <a:xfrm>
            <a:off x="145325" y="1367425"/>
            <a:ext cx="5250950" cy="2820950"/>
          </a:xfrm>
          <a:prstGeom prst="rect">
            <a:avLst/>
          </a:prstGeom>
          <a:noFill/>
          <a:ln>
            <a:noFill/>
          </a:ln>
        </p:spPr>
      </p:pic>
      <p:sp>
        <p:nvSpPr>
          <p:cNvPr id="230" name="Google Shape;23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9"/>
          <p:cNvSpPr txBox="1"/>
          <p:nvPr>
            <p:ph type="title"/>
          </p:nvPr>
        </p:nvSpPr>
        <p:spPr>
          <a:xfrm>
            <a:off x="486400" y="267350"/>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 &amp; CF cross validation</a:t>
            </a:r>
            <a:endParaRPr/>
          </a:p>
        </p:txBody>
      </p:sp>
      <p:sp>
        <p:nvSpPr>
          <p:cNvPr id="236" name="Google Shape;236;p29"/>
          <p:cNvSpPr txBox="1"/>
          <p:nvPr>
            <p:ph idx="1" type="body"/>
          </p:nvPr>
        </p:nvSpPr>
        <p:spPr>
          <a:xfrm>
            <a:off x="649600" y="1172500"/>
            <a:ext cx="2372400" cy="287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E95FA"/>
              </a:buClr>
              <a:buSzPts val="1100"/>
              <a:buFont typeface="Arial"/>
              <a:buNone/>
            </a:pPr>
            <a:r>
              <a:rPr lang="en" sz="1200">
                <a:solidFill>
                  <a:schemeClr val="accent2"/>
                </a:solidFill>
              </a:rPr>
              <a:t>   </a:t>
            </a:r>
            <a:r>
              <a:rPr b="1" lang="en" sz="1200">
                <a:solidFill>
                  <a:schemeClr val="accent2"/>
                </a:solidFill>
              </a:rPr>
              <a:t>MBA </a:t>
            </a:r>
            <a:r>
              <a:rPr b="1" lang="en" sz="1000">
                <a:solidFill>
                  <a:schemeClr val="accent2"/>
                </a:solidFill>
              </a:rPr>
              <a:t>(Combination)</a:t>
            </a:r>
            <a:r>
              <a:rPr b="1" lang="en" sz="1200">
                <a:solidFill>
                  <a:schemeClr val="accent2"/>
                </a:solidFill>
              </a:rPr>
              <a:t>: -</a:t>
            </a:r>
            <a:endParaRPr b="1" sz="1200">
              <a:solidFill>
                <a:schemeClr val="accent2"/>
              </a:solidFill>
            </a:endParaRPr>
          </a:p>
          <a:p>
            <a:pPr indent="-304800" lvl="0" marL="457200" rtl="0" algn="l">
              <a:lnSpc>
                <a:spcPct val="200000"/>
              </a:lnSpc>
              <a:spcBef>
                <a:spcPts val="1600"/>
              </a:spcBef>
              <a:spcAft>
                <a:spcPts val="0"/>
              </a:spcAft>
              <a:buClr>
                <a:schemeClr val="accent2"/>
              </a:buClr>
              <a:buSzPts val="1200"/>
              <a:buFont typeface="Raleway ExtraBold"/>
              <a:buAutoNum type="arabicPeriod"/>
            </a:pPr>
            <a:r>
              <a:rPr lang="en" sz="1200">
                <a:solidFill>
                  <a:schemeClr val="accent2"/>
                </a:solidFill>
              </a:rPr>
              <a:t>Product ABC | XYZ</a:t>
            </a:r>
            <a:endParaRPr sz="1200">
              <a:solidFill>
                <a:schemeClr val="accent2"/>
              </a:solidFill>
            </a:endParaRPr>
          </a:p>
          <a:p>
            <a:pPr indent="-304800" lvl="0" marL="457200" rtl="0" algn="l">
              <a:lnSpc>
                <a:spcPct val="200000"/>
              </a:lnSpc>
              <a:spcBef>
                <a:spcPts val="1000"/>
              </a:spcBef>
              <a:spcAft>
                <a:spcPts val="0"/>
              </a:spcAft>
              <a:buClr>
                <a:schemeClr val="accent2"/>
              </a:buClr>
              <a:buSzPts val="1200"/>
              <a:buFont typeface="Raleway ExtraBold"/>
              <a:buAutoNum type="arabicPeriod"/>
            </a:pPr>
            <a:r>
              <a:rPr lang="en" sz="1200">
                <a:solidFill>
                  <a:schemeClr val="accent2"/>
                </a:solidFill>
              </a:rPr>
              <a:t>Product BCE | EFG</a:t>
            </a:r>
            <a:endParaRPr sz="1200">
              <a:solidFill>
                <a:schemeClr val="accent2"/>
              </a:solidFill>
            </a:endParaRPr>
          </a:p>
          <a:p>
            <a:pPr indent="-304800" lvl="0" marL="457200" rtl="0" algn="l">
              <a:lnSpc>
                <a:spcPct val="100000"/>
              </a:lnSpc>
              <a:spcBef>
                <a:spcPts val="1000"/>
              </a:spcBef>
              <a:spcAft>
                <a:spcPts val="1000"/>
              </a:spcAft>
              <a:buClr>
                <a:schemeClr val="accent2"/>
              </a:buClr>
              <a:buSzPts val="1200"/>
              <a:buFont typeface="Raleway ExtraBold"/>
              <a:buAutoNum type="arabicPeriod"/>
            </a:pPr>
            <a:r>
              <a:rPr lang="en" sz="1200">
                <a:solidFill>
                  <a:schemeClr val="accent2"/>
                </a:solidFill>
              </a:rPr>
              <a:t>Product GHI | IJK</a:t>
            </a:r>
            <a:endParaRPr sz="1200">
              <a:solidFill>
                <a:schemeClr val="accent2"/>
              </a:solidFill>
            </a:endParaRPr>
          </a:p>
        </p:txBody>
      </p:sp>
      <p:sp>
        <p:nvSpPr>
          <p:cNvPr id="237" name="Google Shape;23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29"/>
          <p:cNvSpPr txBox="1"/>
          <p:nvPr>
            <p:ph idx="1" type="body"/>
          </p:nvPr>
        </p:nvSpPr>
        <p:spPr>
          <a:xfrm>
            <a:off x="4999225" y="1172500"/>
            <a:ext cx="2372400" cy="368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E95FA"/>
              </a:buClr>
              <a:buSzPts val="1100"/>
              <a:buFont typeface="Arial"/>
              <a:buNone/>
            </a:pPr>
            <a:r>
              <a:rPr lang="en" sz="1200">
                <a:solidFill>
                  <a:schemeClr val="accent2"/>
                </a:solidFill>
              </a:rPr>
              <a:t>   </a:t>
            </a:r>
            <a:r>
              <a:rPr b="1" lang="en" sz="1200">
                <a:solidFill>
                  <a:schemeClr val="accent2"/>
                </a:solidFill>
              </a:rPr>
              <a:t>CF</a:t>
            </a:r>
            <a:r>
              <a:rPr b="1" lang="en" sz="1200">
                <a:solidFill>
                  <a:schemeClr val="accent2"/>
                </a:solidFill>
              </a:rPr>
              <a:t> </a:t>
            </a:r>
            <a:r>
              <a:rPr b="1" lang="en" sz="1000">
                <a:solidFill>
                  <a:schemeClr val="accent2"/>
                </a:solidFill>
              </a:rPr>
              <a:t>(Similarity rating)</a:t>
            </a:r>
            <a:r>
              <a:rPr b="1" lang="en" sz="1200">
                <a:solidFill>
                  <a:schemeClr val="accent2"/>
                </a:solidFill>
              </a:rPr>
              <a:t>: -</a:t>
            </a:r>
            <a:endParaRPr b="1" sz="1200">
              <a:solidFill>
                <a:schemeClr val="accent2"/>
              </a:solidFill>
            </a:endParaRPr>
          </a:p>
          <a:p>
            <a:pPr indent="-304800" lvl="0" marL="457200" rtl="0" algn="l">
              <a:lnSpc>
                <a:spcPct val="100000"/>
              </a:lnSpc>
              <a:spcBef>
                <a:spcPts val="1600"/>
              </a:spcBef>
              <a:spcAft>
                <a:spcPts val="0"/>
              </a:spcAft>
              <a:buClr>
                <a:schemeClr val="accent2"/>
              </a:buClr>
              <a:buSzPts val="1200"/>
              <a:buFont typeface="Raleway ExtraBold"/>
              <a:buAutoNum type="arabicPeriod"/>
            </a:pPr>
            <a:r>
              <a:rPr lang="en" sz="1200">
                <a:solidFill>
                  <a:schemeClr val="accent2"/>
                </a:solidFill>
              </a:rPr>
              <a:t>Product ABC</a:t>
            </a:r>
            <a:r>
              <a:rPr b="1" lang="en" sz="1200">
                <a:solidFill>
                  <a:schemeClr val="accent2"/>
                </a:solidFill>
              </a:rPr>
              <a:t> </a:t>
            </a:r>
            <a:r>
              <a:rPr b="1" lang="en" sz="1200" u="sng">
                <a:solidFill>
                  <a:schemeClr val="accent2"/>
                </a:solidFill>
              </a:rPr>
              <a:t>| XYZ | 4.5</a:t>
            </a:r>
            <a:endParaRPr b="1" sz="1200" u="sng">
              <a:solidFill>
                <a:schemeClr val="accent2"/>
              </a:solidFill>
            </a:endParaRPr>
          </a:p>
          <a:p>
            <a:pPr indent="0" lvl="0" marL="457200" rtl="0" algn="l">
              <a:lnSpc>
                <a:spcPct val="100000"/>
              </a:lnSpc>
              <a:spcBef>
                <a:spcPts val="0"/>
              </a:spcBef>
              <a:spcAft>
                <a:spcPts val="0"/>
              </a:spcAft>
              <a:buNone/>
            </a:pPr>
            <a:r>
              <a:rPr lang="en" sz="1200">
                <a:solidFill>
                  <a:schemeClr val="accent2"/>
                </a:solidFill>
              </a:rPr>
              <a:t>		 | BCE | 3.5</a:t>
            </a:r>
            <a:endParaRPr sz="1200">
              <a:solidFill>
                <a:schemeClr val="accent2"/>
              </a:solidFill>
            </a:endParaRPr>
          </a:p>
          <a:p>
            <a:pPr indent="0" lvl="0" marL="457200" rtl="0" algn="l">
              <a:lnSpc>
                <a:spcPct val="100000"/>
              </a:lnSpc>
              <a:spcBef>
                <a:spcPts val="0"/>
              </a:spcBef>
              <a:spcAft>
                <a:spcPts val="0"/>
              </a:spcAft>
              <a:buNone/>
            </a:pPr>
            <a:r>
              <a:rPr lang="en" sz="1200">
                <a:solidFill>
                  <a:schemeClr val="accent2"/>
                </a:solidFill>
              </a:rPr>
              <a:t>		 | EFG | 2</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 GHI  | 1</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 IJK   | 0.5</a:t>
            </a:r>
            <a:endParaRPr sz="1200">
              <a:solidFill>
                <a:schemeClr val="accent2"/>
              </a:solidFill>
            </a:endParaRPr>
          </a:p>
          <a:p>
            <a:pPr indent="-304800" lvl="0" marL="457200" rtl="0" algn="l">
              <a:lnSpc>
                <a:spcPct val="100000"/>
              </a:lnSpc>
              <a:spcBef>
                <a:spcPts val="1000"/>
              </a:spcBef>
              <a:spcAft>
                <a:spcPts val="0"/>
              </a:spcAft>
              <a:buClr>
                <a:schemeClr val="accent2"/>
              </a:buClr>
              <a:buSzPts val="1200"/>
              <a:buFont typeface="Raleway ExtraBold"/>
              <a:buAutoNum type="arabicPeriod"/>
            </a:pPr>
            <a:r>
              <a:rPr lang="en" sz="1200">
                <a:solidFill>
                  <a:schemeClr val="accent2"/>
                </a:solidFill>
              </a:rPr>
              <a:t>Product BCE | IJK    | 4.5</a:t>
            </a:r>
            <a:endParaRPr sz="1200">
              <a:solidFill>
                <a:schemeClr val="accent2"/>
              </a:solidFill>
            </a:endParaRPr>
          </a:p>
          <a:p>
            <a:pPr indent="0" lvl="0" marL="457200" rtl="0" algn="l">
              <a:lnSpc>
                <a:spcPct val="100000"/>
              </a:lnSpc>
              <a:spcBef>
                <a:spcPts val="0"/>
              </a:spcBef>
              <a:spcAft>
                <a:spcPts val="0"/>
              </a:spcAft>
              <a:buClr>
                <a:schemeClr val="dk1"/>
              </a:buClr>
              <a:buSzPts val="1100"/>
              <a:buFont typeface="Arial"/>
              <a:buNone/>
            </a:pPr>
            <a:r>
              <a:rPr lang="en" sz="1200">
                <a:solidFill>
                  <a:schemeClr val="accent2"/>
                </a:solidFill>
              </a:rPr>
              <a:t>		 | XYZ | 3.5</a:t>
            </a:r>
            <a:endParaRPr sz="1200">
              <a:solidFill>
                <a:schemeClr val="accent2"/>
              </a:solidFill>
            </a:endParaRPr>
          </a:p>
          <a:p>
            <a:pPr indent="0" lvl="0" marL="457200" rtl="0" algn="l">
              <a:lnSpc>
                <a:spcPct val="100000"/>
              </a:lnSpc>
              <a:spcBef>
                <a:spcPts val="0"/>
              </a:spcBef>
              <a:spcAft>
                <a:spcPts val="0"/>
              </a:spcAft>
              <a:buClr>
                <a:schemeClr val="dk1"/>
              </a:buClr>
              <a:buSzPts val="1100"/>
              <a:buFont typeface="Arial"/>
              <a:buNone/>
            </a:pPr>
            <a:r>
              <a:rPr lang="en" sz="1200">
                <a:solidFill>
                  <a:schemeClr val="accent2"/>
                </a:solidFill>
              </a:rPr>
              <a:t>		 | ABC | 2</a:t>
            </a:r>
            <a:endParaRPr sz="1200">
              <a:solidFill>
                <a:schemeClr val="accent2"/>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accent2"/>
                </a:solidFill>
              </a:rPr>
              <a:t>			 | GHI  | 1</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a:t>
            </a:r>
            <a:r>
              <a:rPr b="1" lang="en" sz="1200" u="sng">
                <a:solidFill>
                  <a:schemeClr val="accent2"/>
                </a:solidFill>
              </a:rPr>
              <a:t>| EFG | -0.5</a:t>
            </a:r>
            <a:endParaRPr b="1" sz="1200" u="sng">
              <a:solidFill>
                <a:schemeClr val="accent2"/>
              </a:solidFill>
            </a:endParaRPr>
          </a:p>
          <a:p>
            <a:pPr indent="-304800" lvl="0" marL="457200" rtl="0" algn="l">
              <a:lnSpc>
                <a:spcPct val="100000"/>
              </a:lnSpc>
              <a:spcBef>
                <a:spcPts val="1000"/>
              </a:spcBef>
              <a:spcAft>
                <a:spcPts val="0"/>
              </a:spcAft>
              <a:buClr>
                <a:schemeClr val="accent2"/>
              </a:buClr>
              <a:buSzPts val="1200"/>
              <a:buFont typeface="Raleway ExtraBold"/>
              <a:buAutoNum type="arabicPeriod"/>
            </a:pPr>
            <a:r>
              <a:rPr lang="en" sz="1200">
                <a:solidFill>
                  <a:schemeClr val="accent2"/>
                </a:solidFill>
              </a:rPr>
              <a:t>Product GHI  | XYZ  | 4.5</a:t>
            </a:r>
            <a:endParaRPr sz="1200">
              <a:solidFill>
                <a:schemeClr val="accent2"/>
              </a:solidFill>
            </a:endParaRPr>
          </a:p>
          <a:p>
            <a:pPr indent="0" lvl="0" marL="457200" rtl="0" algn="l">
              <a:lnSpc>
                <a:spcPct val="100000"/>
              </a:lnSpc>
              <a:spcBef>
                <a:spcPts val="0"/>
              </a:spcBef>
              <a:spcAft>
                <a:spcPts val="0"/>
              </a:spcAft>
              <a:buNone/>
            </a:pPr>
            <a:r>
              <a:rPr lang="en" sz="1200">
                <a:solidFill>
                  <a:schemeClr val="accent2"/>
                </a:solidFill>
              </a:rPr>
              <a:t>		 </a:t>
            </a:r>
            <a:r>
              <a:rPr b="1" lang="en" sz="1200" u="sng">
                <a:solidFill>
                  <a:schemeClr val="accent2"/>
                </a:solidFill>
              </a:rPr>
              <a:t>| IJK    | 3.5</a:t>
            </a:r>
            <a:endParaRPr b="1" sz="1200" u="sng">
              <a:solidFill>
                <a:schemeClr val="accent2"/>
              </a:solidFill>
            </a:endParaRPr>
          </a:p>
          <a:p>
            <a:pPr indent="0" lvl="0" marL="457200" rtl="0" algn="l">
              <a:lnSpc>
                <a:spcPct val="100000"/>
              </a:lnSpc>
              <a:spcBef>
                <a:spcPts val="0"/>
              </a:spcBef>
              <a:spcAft>
                <a:spcPts val="0"/>
              </a:spcAft>
              <a:buNone/>
            </a:pPr>
            <a:r>
              <a:rPr lang="en" sz="1200">
                <a:solidFill>
                  <a:schemeClr val="accent2"/>
                </a:solidFill>
              </a:rPr>
              <a:t>		 | ABC | 2</a:t>
            </a:r>
            <a:endParaRPr sz="1200">
              <a:solidFill>
                <a:schemeClr val="accent2"/>
              </a:solidFill>
            </a:endParaRPr>
          </a:p>
          <a:p>
            <a:pPr indent="0" lvl="0" marL="0" rtl="0" algn="l">
              <a:lnSpc>
                <a:spcPct val="100000"/>
              </a:lnSpc>
              <a:spcBef>
                <a:spcPts val="0"/>
              </a:spcBef>
              <a:spcAft>
                <a:spcPts val="0"/>
              </a:spcAft>
              <a:buNone/>
            </a:pPr>
            <a:r>
              <a:rPr lang="en" sz="1200">
                <a:solidFill>
                  <a:schemeClr val="accent2"/>
                </a:solidFill>
              </a:rPr>
              <a:t>			 | BCE | 1</a:t>
            </a:r>
            <a:endParaRPr sz="1200">
              <a:solidFill>
                <a:schemeClr val="accent2"/>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accent2"/>
                </a:solidFill>
              </a:rPr>
              <a:t>			 | EFG | -0.5</a:t>
            </a:r>
            <a:endParaRPr sz="1200">
              <a:solidFill>
                <a:schemeClr val="accent2"/>
              </a:solidFill>
            </a:endParaRPr>
          </a:p>
        </p:txBody>
      </p:sp>
      <p:sp>
        <p:nvSpPr>
          <p:cNvPr id="239" name="Google Shape;239;p29"/>
          <p:cNvSpPr/>
          <p:nvPr/>
        </p:nvSpPr>
        <p:spPr>
          <a:xfrm rot="-4646356">
            <a:off x="3777629" y="1270886"/>
            <a:ext cx="175193" cy="25367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3540775" y="2191125"/>
            <a:ext cx="648900" cy="696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rot="-5400000">
            <a:off x="3777519" y="499882"/>
            <a:ext cx="175200" cy="25368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rot="-4128020">
            <a:off x="3709652" y="1953758"/>
            <a:ext cx="175046" cy="2702131"/>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a:blip r:embed="rId3">
            <a:alphaModFix/>
          </a:blip>
          <a:stretch>
            <a:fillRect/>
          </a:stretch>
        </p:blipFill>
        <p:spPr>
          <a:xfrm>
            <a:off x="1987101" y="3397601"/>
            <a:ext cx="1712100" cy="1712125"/>
          </a:xfrm>
          <a:prstGeom prst="rect">
            <a:avLst/>
          </a:prstGeom>
          <a:noFill/>
          <a:ln>
            <a:noFill/>
          </a:ln>
        </p:spPr>
      </p:pic>
      <p:pic>
        <p:nvPicPr>
          <p:cNvPr id="244" name="Google Shape;244;p29"/>
          <p:cNvPicPr preferRelativeResize="0"/>
          <p:nvPr/>
        </p:nvPicPr>
        <p:blipFill>
          <a:blip r:embed="rId4">
            <a:alphaModFix/>
          </a:blip>
          <a:stretch>
            <a:fillRect/>
          </a:stretch>
        </p:blipFill>
        <p:spPr>
          <a:xfrm>
            <a:off x="646775" y="3716450"/>
            <a:ext cx="1079200" cy="107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0"/>
          <p:cNvSpPr txBox="1"/>
          <p:nvPr>
            <p:ph type="title"/>
          </p:nvPr>
        </p:nvSpPr>
        <p:spPr>
          <a:xfrm>
            <a:off x="486400" y="267350"/>
            <a:ext cx="73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 &amp; CF cross validation</a:t>
            </a:r>
            <a:endParaRPr/>
          </a:p>
        </p:txBody>
      </p:sp>
      <p:pic>
        <p:nvPicPr>
          <p:cNvPr id="250" name="Google Shape;250;p30"/>
          <p:cNvPicPr preferRelativeResize="0"/>
          <p:nvPr/>
        </p:nvPicPr>
        <p:blipFill>
          <a:blip r:embed="rId3">
            <a:alphaModFix/>
          </a:blip>
          <a:stretch>
            <a:fillRect/>
          </a:stretch>
        </p:blipFill>
        <p:spPr>
          <a:xfrm>
            <a:off x="486400" y="1892625"/>
            <a:ext cx="2619375" cy="1743075"/>
          </a:xfrm>
          <a:prstGeom prst="rect">
            <a:avLst/>
          </a:prstGeom>
          <a:noFill/>
          <a:ln>
            <a:noFill/>
          </a:ln>
        </p:spPr>
      </p:pic>
      <p:sp>
        <p:nvSpPr>
          <p:cNvPr id="251" name="Google Shape;25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30"/>
          <p:cNvPicPr preferRelativeResize="0"/>
          <p:nvPr/>
        </p:nvPicPr>
        <p:blipFill>
          <a:blip r:embed="rId4">
            <a:alphaModFix/>
          </a:blip>
          <a:stretch>
            <a:fillRect/>
          </a:stretch>
        </p:blipFill>
        <p:spPr>
          <a:xfrm>
            <a:off x="3569488" y="3094450"/>
            <a:ext cx="2005025" cy="2005025"/>
          </a:xfrm>
          <a:prstGeom prst="rect">
            <a:avLst/>
          </a:prstGeom>
          <a:noFill/>
          <a:ln>
            <a:noFill/>
          </a:ln>
        </p:spPr>
      </p:pic>
      <p:pic>
        <p:nvPicPr>
          <p:cNvPr id="253" name="Google Shape;253;p30"/>
          <p:cNvPicPr preferRelativeResize="0"/>
          <p:nvPr/>
        </p:nvPicPr>
        <p:blipFill>
          <a:blip r:embed="rId5">
            <a:alphaModFix/>
          </a:blip>
          <a:stretch>
            <a:fillRect/>
          </a:stretch>
        </p:blipFill>
        <p:spPr>
          <a:xfrm>
            <a:off x="6162750" y="1850600"/>
            <a:ext cx="1660050" cy="1660050"/>
          </a:xfrm>
          <a:prstGeom prst="rect">
            <a:avLst/>
          </a:prstGeom>
          <a:noFill/>
          <a:ln>
            <a:noFill/>
          </a:ln>
        </p:spPr>
      </p:pic>
      <p:sp>
        <p:nvSpPr>
          <p:cNvPr id="254" name="Google Shape;254;p30"/>
          <p:cNvSpPr txBox="1"/>
          <p:nvPr>
            <p:ph idx="1" type="body"/>
          </p:nvPr>
        </p:nvSpPr>
        <p:spPr>
          <a:xfrm>
            <a:off x="3226475" y="2092825"/>
            <a:ext cx="2753700" cy="174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E95FA"/>
              </a:buClr>
              <a:buSzPts val="1100"/>
              <a:buFont typeface="Arial"/>
              <a:buNone/>
            </a:pPr>
            <a:r>
              <a:rPr b="1" lang="en" sz="1200">
                <a:solidFill>
                  <a:schemeClr val="accent2"/>
                </a:solidFill>
              </a:rPr>
              <a:t>Final recommending products:</a:t>
            </a:r>
            <a:endParaRPr b="1" sz="1200">
              <a:solidFill>
                <a:schemeClr val="accent2"/>
              </a:solidFill>
            </a:endParaRPr>
          </a:p>
          <a:p>
            <a:pPr indent="-304800" lvl="0" marL="457200" rtl="0" algn="l">
              <a:lnSpc>
                <a:spcPct val="200000"/>
              </a:lnSpc>
              <a:spcBef>
                <a:spcPts val="1600"/>
              </a:spcBef>
              <a:spcAft>
                <a:spcPts val="0"/>
              </a:spcAft>
              <a:buClr>
                <a:schemeClr val="accent2"/>
              </a:buClr>
              <a:buSzPts val="1200"/>
              <a:buFont typeface="Raleway ExtraBold"/>
              <a:buAutoNum type="arabicPeriod"/>
            </a:pPr>
            <a:r>
              <a:rPr lang="en" sz="1200">
                <a:solidFill>
                  <a:schemeClr val="accent2"/>
                </a:solidFill>
              </a:rPr>
              <a:t>Product </a:t>
            </a:r>
            <a:r>
              <a:rPr b="1" lang="en" sz="1200">
                <a:solidFill>
                  <a:schemeClr val="accent2"/>
                </a:solidFill>
              </a:rPr>
              <a:t>ABC | XYZ</a:t>
            </a:r>
            <a:endParaRPr b="1" sz="1200">
              <a:solidFill>
                <a:schemeClr val="accent2"/>
              </a:solidFill>
            </a:endParaRPr>
          </a:p>
          <a:p>
            <a:pPr indent="-304800" lvl="0" marL="457200" rtl="0" algn="l">
              <a:lnSpc>
                <a:spcPct val="100000"/>
              </a:lnSpc>
              <a:spcBef>
                <a:spcPts val="1000"/>
              </a:spcBef>
              <a:spcAft>
                <a:spcPts val="1000"/>
              </a:spcAft>
              <a:buClr>
                <a:schemeClr val="accent2"/>
              </a:buClr>
              <a:buSzPts val="1200"/>
              <a:buFont typeface="Raleway ExtraBold"/>
              <a:buAutoNum type="arabicPeriod"/>
            </a:pPr>
            <a:r>
              <a:rPr lang="en" sz="1200">
                <a:solidFill>
                  <a:schemeClr val="accent2"/>
                </a:solidFill>
              </a:rPr>
              <a:t>Product </a:t>
            </a:r>
            <a:r>
              <a:rPr b="1" lang="en" sz="1200">
                <a:solidFill>
                  <a:schemeClr val="accent2"/>
                </a:solidFill>
              </a:rPr>
              <a:t>GHI | IJK</a:t>
            </a:r>
            <a:endParaRPr b="1" sz="120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1"/>
          <p:cNvSpPr txBox="1"/>
          <p:nvPr>
            <p:ph type="title"/>
          </p:nvPr>
        </p:nvSpPr>
        <p:spPr>
          <a:xfrm>
            <a:off x="608025" y="296000"/>
            <a:ext cx="17055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1300">
                <a:solidFill>
                  <a:schemeClr val="dk1"/>
                </a:solidFill>
                <a:latin typeface="Arial"/>
                <a:ea typeface="Arial"/>
                <a:cs typeface="Arial"/>
                <a:sym typeface="Arial"/>
              </a:rPr>
              <a:t>W/O MBA &amp; CF</a:t>
            </a:r>
            <a:endParaRPr sz="1300">
              <a:solidFill>
                <a:schemeClr val="dk1"/>
              </a:solidFill>
              <a:latin typeface="Arial"/>
              <a:ea typeface="Arial"/>
              <a:cs typeface="Arial"/>
              <a:sym typeface="Arial"/>
            </a:endParaRPr>
          </a:p>
        </p:txBody>
      </p:sp>
      <p:grpSp>
        <p:nvGrpSpPr>
          <p:cNvPr id="260" name="Google Shape;260;p31"/>
          <p:cNvGrpSpPr/>
          <p:nvPr/>
        </p:nvGrpSpPr>
        <p:grpSpPr>
          <a:xfrm>
            <a:off x="711547" y="811270"/>
            <a:ext cx="959450" cy="99600"/>
            <a:chOff x="774912" y="910870"/>
            <a:chExt cx="959450" cy="99600"/>
          </a:xfrm>
        </p:grpSpPr>
        <p:sp>
          <p:nvSpPr>
            <p:cNvPr id="261" name="Google Shape;261;p31"/>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1"/>
          <p:cNvSpPr txBox="1"/>
          <p:nvPr>
            <p:ph idx="1" type="subTitle"/>
          </p:nvPr>
        </p:nvSpPr>
        <p:spPr>
          <a:xfrm>
            <a:off x="1260200" y="1268404"/>
            <a:ext cx="1659000" cy="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rial"/>
                <a:ea typeface="Arial"/>
                <a:cs typeface="Arial"/>
                <a:sym typeface="Arial"/>
              </a:rPr>
              <a:t>51.8</a:t>
            </a:r>
            <a:r>
              <a:rPr lang="en" sz="2600">
                <a:latin typeface="Arial"/>
                <a:ea typeface="Arial"/>
                <a:cs typeface="Arial"/>
                <a:sym typeface="Arial"/>
              </a:rPr>
              <a:t>%</a:t>
            </a:r>
            <a:endParaRPr sz="2600">
              <a:latin typeface="Arial"/>
              <a:ea typeface="Arial"/>
              <a:cs typeface="Arial"/>
              <a:sym typeface="Arial"/>
            </a:endParaRPr>
          </a:p>
        </p:txBody>
      </p:sp>
      <p:sp>
        <p:nvSpPr>
          <p:cNvPr id="268" name="Google Shape;268;p31"/>
          <p:cNvSpPr txBox="1"/>
          <p:nvPr>
            <p:ph idx="2" type="subTitle"/>
          </p:nvPr>
        </p:nvSpPr>
        <p:spPr>
          <a:xfrm>
            <a:off x="1260200" y="1594025"/>
            <a:ext cx="2485800" cy="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(6,762)</a:t>
            </a:r>
            <a:r>
              <a:rPr lang="en">
                <a:latin typeface="Calibri"/>
                <a:ea typeface="Calibri"/>
                <a:cs typeface="Calibri"/>
                <a:sym typeface="Calibri"/>
              </a:rPr>
              <a:t> customers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bought more than 1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type of Product</a:t>
            </a:r>
            <a:endParaRPr>
              <a:latin typeface="Calibri"/>
              <a:ea typeface="Calibri"/>
              <a:cs typeface="Calibri"/>
              <a:sym typeface="Calibri"/>
            </a:endParaRPr>
          </a:p>
        </p:txBody>
      </p:sp>
      <p:cxnSp>
        <p:nvCxnSpPr>
          <p:cNvPr id="269" name="Google Shape;269;p31"/>
          <p:cNvCxnSpPr/>
          <p:nvPr/>
        </p:nvCxnSpPr>
        <p:spPr>
          <a:xfrm rot="10800000">
            <a:off x="4520525" y="371575"/>
            <a:ext cx="21600" cy="2182500"/>
          </a:xfrm>
          <a:prstGeom prst="straightConnector1">
            <a:avLst/>
          </a:prstGeom>
          <a:noFill/>
          <a:ln cap="flat" cmpd="sng" w="28575">
            <a:solidFill>
              <a:schemeClr val="accent5"/>
            </a:solidFill>
            <a:prstDash val="dot"/>
            <a:round/>
            <a:headEnd len="med" w="med" type="none"/>
            <a:tailEnd len="med" w="med" type="none"/>
          </a:ln>
        </p:spPr>
      </p:cxnSp>
      <p:sp>
        <p:nvSpPr>
          <p:cNvPr id="270" name="Google Shape;270;p31"/>
          <p:cNvSpPr txBox="1"/>
          <p:nvPr>
            <p:ph type="title"/>
          </p:nvPr>
        </p:nvSpPr>
        <p:spPr>
          <a:xfrm>
            <a:off x="6568950" y="296000"/>
            <a:ext cx="1705500" cy="9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After</a:t>
            </a:r>
            <a:endParaRPr/>
          </a:p>
          <a:p>
            <a:pPr indent="0" lvl="0" marL="0" rtl="0" algn="r">
              <a:spcBef>
                <a:spcPts val="0"/>
              </a:spcBef>
              <a:spcAft>
                <a:spcPts val="0"/>
              </a:spcAft>
              <a:buNone/>
            </a:pPr>
            <a:r>
              <a:t/>
            </a:r>
            <a:endParaRPr sz="900">
              <a:solidFill>
                <a:schemeClr val="dk1"/>
              </a:solidFill>
            </a:endParaRPr>
          </a:p>
          <a:p>
            <a:pPr indent="0" lvl="0" marL="0" rtl="0" algn="r">
              <a:spcBef>
                <a:spcPts val="0"/>
              </a:spcBef>
              <a:spcAft>
                <a:spcPts val="0"/>
              </a:spcAft>
              <a:buNone/>
            </a:pPr>
            <a:r>
              <a:rPr lang="en" sz="1300">
                <a:solidFill>
                  <a:schemeClr val="dk1"/>
                </a:solidFill>
                <a:latin typeface="Arial"/>
                <a:ea typeface="Arial"/>
                <a:cs typeface="Arial"/>
                <a:sym typeface="Arial"/>
              </a:rPr>
              <a:t>With</a:t>
            </a:r>
            <a:r>
              <a:rPr lang="en" sz="1300">
                <a:solidFill>
                  <a:schemeClr val="dk1"/>
                </a:solidFill>
                <a:latin typeface="Arial"/>
                <a:ea typeface="Arial"/>
                <a:cs typeface="Arial"/>
                <a:sym typeface="Arial"/>
              </a:rPr>
              <a:t> MBA &amp; CF</a:t>
            </a:r>
            <a:endParaRPr sz="1300">
              <a:solidFill>
                <a:schemeClr val="dk1"/>
              </a:solidFill>
              <a:latin typeface="Arial"/>
              <a:ea typeface="Arial"/>
              <a:cs typeface="Arial"/>
              <a:sym typeface="Arial"/>
            </a:endParaRPr>
          </a:p>
        </p:txBody>
      </p:sp>
      <p:grpSp>
        <p:nvGrpSpPr>
          <p:cNvPr id="271" name="Google Shape;271;p31"/>
          <p:cNvGrpSpPr/>
          <p:nvPr/>
        </p:nvGrpSpPr>
        <p:grpSpPr>
          <a:xfrm>
            <a:off x="7259697" y="811270"/>
            <a:ext cx="959450" cy="99600"/>
            <a:chOff x="774912" y="910870"/>
            <a:chExt cx="959450" cy="99600"/>
          </a:xfrm>
        </p:grpSpPr>
        <p:sp>
          <p:nvSpPr>
            <p:cNvPr id="272" name="Google Shape;272;p31"/>
            <p:cNvSpPr/>
            <p:nvPr/>
          </p:nvSpPr>
          <p:spPr>
            <a:xfrm>
              <a:off x="7749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9465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11181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129151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1463137"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1634762" y="910870"/>
              <a:ext cx="99600" cy="9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31"/>
          <p:cNvSpPr txBox="1"/>
          <p:nvPr>
            <p:ph idx="1" type="subTitle"/>
          </p:nvPr>
        </p:nvSpPr>
        <p:spPr>
          <a:xfrm>
            <a:off x="5691375" y="1266504"/>
            <a:ext cx="16590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latin typeface="Arial"/>
                <a:ea typeface="Arial"/>
                <a:cs typeface="Arial"/>
                <a:sym typeface="Arial"/>
              </a:rPr>
              <a:t>52.7</a:t>
            </a:r>
            <a:r>
              <a:rPr lang="en" sz="2600">
                <a:latin typeface="Arial"/>
                <a:ea typeface="Arial"/>
                <a:cs typeface="Arial"/>
                <a:sym typeface="Arial"/>
              </a:rPr>
              <a:t>%</a:t>
            </a:r>
            <a:endParaRPr sz="2600">
              <a:latin typeface="Arial"/>
              <a:ea typeface="Arial"/>
              <a:cs typeface="Arial"/>
              <a:sym typeface="Arial"/>
            </a:endParaRPr>
          </a:p>
        </p:txBody>
      </p:sp>
      <p:sp>
        <p:nvSpPr>
          <p:cNvPr id="279" name="Google Shape;279;p31"/>
          <p:cNvSpPr txBox="1"/>
          <p:nvPr>
            <p:ph idx="2" type="subTitle"/>
          </p:nvPr>
        </p:nvSpPr>
        <p:spPr>
          <a:xfrm>
            <a:off x="4368375" y="1594026"/>
            <a:ext cx="29820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alibri"/>
                <a:ea typeface="Calibri"/>
                <a:cs typeface="Calibri"/>
                <a:sym typeface="Calibri"/>
              </a:rPr>
              <a:t>(7,743) customers</a:t>
            </a:r>
            <a:endParaRPr>
              <a:latin typeface="Calibri"/>
              <a:ea typeface="Calibri"/>
              <a:cs typeface="Calibri"/>
              <a:sym typeface="Calibri"/>
            </a:endParaRPr>
          </a:p>
          <a:p>
            <a:pPr indent="0" lvl="0" marL="0" rtl="0" algn="r">
              <a:spcBef>
                <a:spcPts val="0"/>
              </a:spcBef>
              <a:spcAft>
                <a:spcPts val="0"/>
              </a:spcAft>
              <a:buNone/>
            </a:pPr>
            <a:r>
              <a:rPr lang="en">
                <a:latin typeface="Calibri"/>
                <a:ea typeface="Calibri"/>
                <a:cs typeface="Calibri"/>
                <a:sym typeface="Calibri"/>
              </a:rPr>
              <a:t>recommending 1 or </a:t>
            </a:r>
            <a:endParaRPr>
              <a:latin typeface="Calibri"/>
              <a:ea typeface="Calibri"/>
              <a:cs typeface="Calibri"/>
              <a:sym typeface="Calibri"/>
            </a:endParaRPr>
          </a:p>
          <a:p>
            <a:pPr indent="0" lvl="0" marL="0" rtl="0" algn="r">
              <a:spcBef>
                <a:spcPts val="0"/>
              </a:spcBef>
              <a:spcAft>
                <a:spcPts val="0"/>
              </a:spcAft>
              <a:buNone/>
            </a:pPr>
            <a:r>
              <a:rPr lang="en">
                <a:latin typeface="Calibri"/>
                <a:ea typeface="Calibri"/>
                <a:cs typeface="Calibri"/>
                <a:sym typeface="Calibri"/>
              </a:rPr>
              <a:t>more types of Products</a:t>
            </a:r>
            <a:endParaRPr>
              <a:latin typeface="Calibri"/>
              <a:ea typeface="Calibri"/>
              <a:cs typeface="Calibri"/>
              <a:sym typeface="Calibri"/>
            </a:endParaRPr>
          </a:p>
        </p:txBody>
      </p:sp>
      <p:pic>
        <p:nvPicPr>
          <p:cNvPr id="280" name="Google Shape;280;p31"/>
          <p:cNvPicPr preferRelativeResize="0"/>
          <p:nvPr/>
        </p:nvPicPr>
        <p:blipFill>
          <a:blip r:embed="rId3">
            <a:alphaModFix/>
          </a:blip>
          <a:stretch>
            <a:fillRect/>
          </a:stretch>
        </p:blipFill>
        <p:spPr>
          <a:xfrm>
            <a:off x="5079100" y="1422053"/>
            <a:ext cx="612267" cy="610175"/>
          </a:xfrm>
          <a:prstGeom prst="rect">
            <a:avLst/>
          </a:prstGeom>
          <a:noFill/>
          <a:ln>
            <a:noFill/>
          </a:ln>
        </p:spPr>
      </p:pic>
      <p:pic>
        <p:nvPicPr>
          <p:cNvPr id="281" name="Google Shape;281;p31"/>
          <p:cNvPicPr preferRelativeResize="0"/>
          <p:nvPr/>
        </p:nvPicPr>
        <p:blipFill rotWithShape="1">
          <a:blip r:embed="rId4">
            <a:alphaModFix/>
          </a:blip>
          <a:srcRect b="0" l="58517" r="19639" t="0"/>
          <a:stretch/>
        </p:blipFill>
        <p:spPr>
          <a:xfrm>
            <a:off x="3031300" y="1357111"/>
            <a:ext cx="612275" cy="626876"/>
          </a:xfrm>
          <a:prstGeom prst="rect">
            <a:avLst/>
          </a:prstGeom>
          <a:noFill/>
          <a:ln>
            <a:noFill/>
          </a:ln>
        </p:spPr>
      </p:pic>
      <p:cxnSp>
        <p:nvCxnSpPr>
          <p:cNvPr id="282" name="Google Shape;282;p31"/>
          <p:cNvCxnSpPr/>
          <p:nvPr/>
        </p:nvCxnSpPr>
        <p:spPr>
          <a:xfrm>
            <a:off x="488175" y="2539925"/>
            <a:ext cx="4068300" cy="3300"/>
          </a:xfrm>
          <a:prstGeom prst="straightConnector1">
            <a:avLst/>
          </a:prstGeom>
          <a:noFill/>
          <a:ln cap="flat" cmpd="sng" w="28575">
            <a:solidFill>
              <a:schemeClr val="accent5"/>
            </a:solidFill>
            <a:prstDash val="dot"/>
            <a:round/>
            <a:headEnd len="med" w="med" type="none"/>
            <a:tailEnd len="med" w="med" type="none"/>
          </a:ln>
        </p:spPr>
      </p:cxnSp>
      <p:sp>
        <p:nvSpPr>
          <p:cNvPr id="283" name="Google Shape;283;p31"/>
          <p:cNvSpPr/>
          <p:nvPr/>
        </p:nvSpPr>
        <p:spPr>
          <a:xfrm>
            <a:off x="7404125" y="1381325"/>
            <a:ext cx="1170600" cy="942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2F2F2"/>
                </a:solidFill>
              </a:rPr>
              <a:t>0.9</a:t>
            </a:r>
            <a:r>
              <a:rPr lang="en" sz="1300">
                <a:solidFill>
                  <a:srgbClr val="F2F2F2"/>
                </a:solidFill>
              </a:rPr>
              <a:t>%</a:t>
            </a:r>
            <a:endParaRPr sz="1300">
              <a:solidFill>
                <a:srgbClr val="F2F2F2"/>
              </a:solidFill>
            </a:endParaRPr>
          </a:p>
        </p:txBody>
      </p:sp>
      <p:sp>
        <p:nvSpPr>
          <p:cNvPr id="284" name="Google Shape;284;p31"/>
          <p:cNvSpPr txBox="1"/>
          <p:nvPr/>
        </p:nvSpPr>
        <p:spPr>
          <a:xfrm>
            <a:off x="4753938" y="3067925"/>
            <a:ext cx="1815000" cy="143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Calibri"/>
                <a:ea typeface="Calibri"/>
                <a:cs typeface="Calibri"/>
                <a:sym typeface="Calibri"/>
              </a:rPr>
              <a:t>Recommending </a:t>
            </a:r>
            <a:endParaRPr>
              <a:solidFill>
                <a:schemeClr val="accent2"/>
              </a:solidFill>
              <a:latin typeface="Calibri"/>
              <a:ea typeface="Calibri"/>
              <a:cs typeface="Calibri"/>
              <a:sym typeface="Calibri"/>
            </a:endParaRPr>
          </a:p>
          <a:p>
            <a:pPr indent="0" lvl="0" marL="0" rtl="0" algn="ctr">
              <a:spcBef>
                <a:spcPts val="0"/>
              </a:spcBef>
              <a:spcAft>
                <a:spcPts val="0"/>
              </a:spcAft>
              <a:buNone/>
            </a:pPr>
            <a:r>
              <a:rPr b="1" lang="en" sz="4000">
                <a:solidFill>
                  <a:schemeClr val="accent2"/>
                </a:solidFill>
                <a:latin typeface="Calibri"/>
                <a:ea typeface="Calibri"/>
                <a:cs typeface="Calibri"/>
                <a:sym typeface="Calibri"/>
              </a:rPr>
              <a:t>16</a:t>
            </a:r>
            <a:r>
              <a:rPr b="1" lang="en" sz="3500">
                <a:solidFill>
                  <a:schemeClr val="accent2"/>
                </a:solidFill>
                <a:latin typeface="Calibri"/>
                <a:ea typeface="Calibri"/>
                <a:cs typeface="Calibri"/>
                <a:sym typeface="Calibri"/>
              </a:rPr>
              <a:t> </a:t>
            </a:r>
            <a:endParaRPr b="1" sz="3500">
              <a:solidFill>
                <a:schemeClr val="accent2"/>
              </a:solidFill>
              <a:latin typeface="Calibri"/>
              <a:ea typeface="Calibri"/>
              <a:cs typeface="Calibri"/>
              <a:sym typeface="Calibri"/>
            </a:endParaRPr>
          </a:p>
          <a:p>
            <a:pPr indent="0" lvl="0" marL="0" rtl="0" algn="ctr">
              <a:spcBef>
                <a:spcPts val="0"/>
              </a:spcBef>
              <a:spcAft>
                <a:spcPts val="0"/>
              </a:spcAft>
              <a:buNone/>
            </a:pPr>
            <a:r>
              <a:rPr lang="en">
                <a:solidFill>
                  <a:schemeClr val="accent2"/>
                </a:solidFill>
                <a:latin typeface="Calibri"/>
                <a:ea typeface="Calibri"/>
                <a:cs typeface="Calibri"/>
                <a:sym typeface="Calibri"/>
              </a:rPr>
              <a:t>Products</a:t>
            </a:r>
            <a:r>
              <a:rPr lang="en">
                <a:solidFill>
                  <a:schemeClr val="accent2"/>
                </a:solidFill>
                <a:latin typeface="Raleway"/>
                <a:ea typeface="Raleway"/>
                <a:cs typeface="Raleway"/>
                <a:sym typeface="Raleway"/>
              </a:rPr>
              <a:t> </a:t>
            </a:r>
            <a:endParaRPr>
              <a:solidFill>
                <a:schemeClr val="accent2"/>
              </a:solidFill>
              <a:latin typeface="Raleway"/>
              <a:ea typeface="Raleway"/>
              <a:cs typeface="Raleway"/>
              <a:sym typeface="Raleway"/>
            </a:endParaRPr>
          </a:p>
          <a:p>
            <a:pPr indent="0" lvl="0" marL="0" rtl="0" algn="ctr">
              <a:spcBef>
                <a:spcPts val="0"/>
              </a:spcBef>
              <a:spcAft>
                <a:spcPts val="0"/>
              </a:spcAft>
              <a:buNone/>
            </a:pPr>
            <a:r>
              <a:rPr i="1" lang="en" sz="1300">
                <a:solidFill>
                  <a:schemeClr val="accent2"/>
                </a:solidFill>
                <a:latin typeface="Calibri"/>
                <a:ea typeface="Calibri"/>
                <a:cs typeface="Calibri"/>
                <a:sym typeface="Calibri"/>
              </a:rPr>
              <a:t>Out of 11,101 Products</a:t>
            </a:r>
            <a:endParaRPr i="1" sz="1300">
              <a:solidFill>
                <a:schemeClr val="accent2"/>
              </a:solidFill>
              <a:latin typeface="Calibri"/>
              <a:ea typeface="Calibri"/>
              <a:cs typeface="Calibri"/>
              <a:sym typeface="Calibri"/>
            </a:endParaRPr>
          </a:p>
        </p:txBody>
      </p:sp>
      <p:graphicFrame>
        <p:nvGraphicFramePr>
          <p:cNvPr id="285" name="Google Shape;285;p31"/>
          <p:cNvGraphicFramePr/>
          <p:nvPr/>
        </p:nvGraphicFramePr>
        <p:xfrm>
          <a:off x="1139650" y="2961240"/>
          <a:ext cx="3000000" cy="3000000"/>
        </p:xfrm>
        <a:graphic>
          <a:graphicData uri="http://schemas.openxmlformats.org/drawingml/2006/table">
            <a:tbl>
              <a:tblPr>
                <a:noFill/>
                <a:tableStyleId>{6E0F7114-216B-4455-B5C8-7E2288D62F3D}</a:tableStyleId>
              </a:tblPr>
              <a:tblGrid>
                <a:gridCol w="1515850"/>
                <a:gridCol w="1515850"/>
              </a:tblGrid>
              <a:tr h="226400">
                <a:tc gridSpan="2">
                  <a:txBody>
                    <a:bodyPr/>
                    <a:lstStyle/>
                    <a:p>
                      <a:pPr indent="0" lvl="0" marL="0" rtl="0" algn="ctr">
                        <a:spcBef>
                          <a:spcPts val="0"/>
                        </a:spcBef>
                        <a:spcAft>
                          <a:spcPts val="0"/>
                        </a:spcAft>
                        <a:buNone/>
                      </a:pPr>
                      <a:r>
                        <a:rPr lang="en">
                          <a:solidFill>
                            <a:schemeClr val="lt1"/>
                          </a:solidFill>
                        </a:rPr>
                        <a:t>Top 6 </a:t>
                      </a:r>
                      <a:r>
                        <a:rPr lang="en">
                          <a:solidFill>
                            <a:schemeClr val="lt1"/>
                          </a:solidFill>
                        </a:rPr>
                        <a:t>Recommending Products</a:t>
                      </a:r>
                      <a:endParaRPr>
                        <a:solidFill>
                          <a:schemeClr val="lt1"/>
                        </a:solidFill>
                      </a:endParaRPr>
                    </a:p>
                    <a:p>
                      <a:pPr indent="0" lvl="0" marL="0" rtl="0" algn="ctr">
                        <a:spcBef>
                          <a:spcPts val="0"/>
                        </a:spcBef>
                        <a:spcAft>
                          <a:spcPts val="0"/>
                        </a:spcAft>
                        <a:buNone/>
                      </a:pPr>
                      <a:r>
                        <a:rPr lang="en">
                          <a:solidFill>
                            <a:schemeClr val="lt1"/>
                          </a:solidFill>
                        </a:rPr>
                        <a:t>(Transactions)</a:t>
                      </a:r>
                      <a:endParaRPr>
                        <a:solidFill>
                          <a:schemeClr val="lt1"/>
                        </a:solidFill>
                      </a:endParaRPr>
                    </a:p>
                  </a:txBody>
                  <a:tcPr marT="91425" marB="91425" marR="91425" marL="91425">
                    <a:solidFill>
                      <a:schemeClr val="accent2"/>
                    </a:solidFill>
                  </a:tcPr>
                </a:tc>
                <a:tc hMerge="1"/>
              </a:tr>
              <a:tr h="383825">
                <a:tc>
                  <a:txBody>
                    <a:bodyPr/>
                    <a:lstStyle/>
                    <a:p>
                      <a:pPr indent="0" lvl="0" marL="0" rtl="0" algn="l">
                        <a:spcBef>
                          <a:spcPts val="0"/>
                        </a:spcBef>
                        <a:spcAft>
                          <a:spcPts val="0"/>
                        </a:spcAft>
                        <a:buNone/>
                      </a:pPr>
                      <a:r>
                        <a:rPr lang="en">
                          <a:latin typeface="Calibri"/>
                          <a:ea typeface="Calibri"/>
                          <a:cs typeface="Calibri"/>
                          <a:sym typeface="Calibri"/>
                        </a:rPr>
                        <a:t>DS100A</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MMT-7910W5</a:t>
                      </a:r>
                      <a:endParaRPr>
                        <a:latin typeface="Calibri"/>
                        <a:ea typeface="Calibri"/>
                        <a:cs typeface="Calibri"/>
                        <a:sym typeface="Calibri"/>
                      </a:endParaRPr>
                    </a:p>
                  </a:txBody>
                  <a:tcPr marT="91425" marB="91425" marR="91425" marL="91425"/>
                </a:tc>
              </a:tr>
              <a:tr h="383825">
                <a:tc>
                  <a:txBody>
                    <a:bodyPr/>
                    <a:lstStyle/>
                    <a:p>
                      <a:pPr indent="0" lvl="0" marL="0" rtl="0" algn="l">
                        <a:spcBef>
                          <a:spcPts val="0"/>
                        </a:spcBef>
                        <a:spcAft>
                          <a:spcPts val="0"/>
                        </a:spcAft>
                        <a:buNone/>
                      </a:pPr>
                      <a:r>
                        <a:rPr lang="en">
                          <a:latin typeface="Calibri"/>
                          <a:ea typeface="Calibri"/>
                          <a:cs typeface="Calibri"/>
                          <a:sym typeface="Calibri"/>
                        </a:rPr>
                        <a:t>MMT-7810W1</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LF1837</a:t>
                      </a:r>
                      <a:endParaRPr>
                        <a:latin typeface="Calibri"/>
                        <a:ea typeface="Calibri"/>
                        <a:cs typeface="Calibri"/>
                        <a:sym typeface="Calibri"/>
                      </a:endParaRPr>
                    </a:p>
                  </a:txBody>
                  <a:tcPr marT="91425" marB="91425" marR="91425" marL="91425"/>
                </a:tc>
              </a:tr>
              <a:tr h="383825">
                <a:tc>
                  <a:txBody>
                    <a:bodyPr/>
                    <a:lstStyle/>
                    <a:p>
                      <a:pPr indent="0" lvl="0" marL="0" rtl="0" algn="l">
                        <a:spcBef>
                          <a:spcPts val="0"/>
                        </a:spcBef>
                        <a:spcAft>
                          <a:spcPts val="0"/>
                        </a:spcAft>
                        <a:buNone/>
                      </a:pPr>
                      <a:r>
                        <a:rPr lang="en">
                          <a:latin typeface="Calibri"/>
                          <a:ea typeface="Calibri"/>
                          <a:cs typeface="Calibri"/>
                          <a:sym typeface="Calibri"/>
                        </a:rPr>
                        <a:t>186-0106</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LF1937</a:t>
                      </a:r>
                      <a:endParaRPr>
                        <a:latin typeface="Calibri"/>
                        <a:ea typeface="Calibri"/>
                        <a:cs typeface="Calibri"/>
                        <a:sym typeface="Calibri"/>
                      </a:endParaRPr>
                    </a:p>
                  </a:txBody>
                  <a:tcPr marT="91425" marB="91425" marR="91425" marL="91425"/>
                </a:tc>
              </a:tr>
            </a:tbl>
          </a:graphicData>
        </a:graphic>
      </p:graphicFrame>
      <p:sp>
        <p:nvSpPr>
          <p:cNvPr id="286" name="Google Shape;286;p31"/>
          <p:cNvSpPr txBox="1"/>
          <p:nvPr/>
        </p:nvSpPr>
        <p:spPr>
          <a:xfrm>
            <a:off x="6764225" y="3067925"/>
            <a:ext cx="1810500" cy="164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Calibri"/>
                <a:ea typeface="Calibri"/>
                <a:cs typeface="Calibri"/>
                <a:sym typeface="Calibri"/>
              </a:rPr>
              <a:t>Involving</a:t>
            </a:r>
            <a:r>
              <a:rPr lang="en">
                <a:solidFill>
                  <a:schemeClr val="accent2"/>
                </a:solidFill>
                <a:latin typeface="Calibri"/>
                <a:ea typeface="Calibri"/>
                <a:cs typeface="Calibri"/>
                <a:sym typeface="Calibri"/>
              </a:rPr>
              <a:t> </a:t>
            </a:r>
            <a:endParaRPr>
              <a:solidFill>
                <a:schemeClr val="accent2"/>
              </a:solidFill>
              <a:latin typeface="Calibri"/>
              <a:ea typeface="Calibri"/>
              <a:cs typeface="Calibri"/>
              <a:sym typeface="Calibri"/>
            </a:endParaRPr>
          </a:p>
          <a:p>
            <a:pPr indent="0" lvl="0" marL="0" rtl="0" algn="ctr">
              <a:spcBef>
                <a:spcPts val="0"/>
              </a:spcBef>
              <a:spcAft>
                <a:spcPts val="0"/>
              </a:spcAft>
              <a:buNone/>
            </a:pPr>
            <a:r>
              <a:rPr b="1" lang="en" sz="4000">
                <a:solidFill>
                  <a:schemeClr val="accent2"/>
                </a:solidFill>
                <a:latin typeface="Calibri"/>
                <a:ea typeface="Calibri"/>
                <a:cs typeface="Calibri"/>
                <a:sym typeface="Calibri"/>
              </a:rPr>
              <a:t>2</a:t>
            </a:r>
            <a:r>
              <a:rPr b="1" lang="en" sz="3500">
                <a:solidFill>
                  <a:schemeClr val="accent2"/>
                </a:solidFill>
                <a:latin typeface="Calibri"/>
                <a:ea typeface="Calibri"/>
                <a:cs typeface="Calibri"/>
                <a:sym typeface="Calibri"/>
              </a:rPr>
              <a:t> </a:t>
            </a:r>
            <a:endParaRPr b="1" sz="3500">
              <a:solidFill>
                <a:schemeClr val="accent2"/>
              </a:solidFill>
              <a:latin typeface="Calibri"/>
              <a:ea typeface="Calibri"/>
              <a:cs typeface="Calibri"/>
              <a:sym typeface="Calibri"/>
            </a:endParaRPr>
          </a:p>
          <a:p>
            <a:pPr indent="0" lvl="0" marL="0" rtl="0" algn="ctr">
              <a:spcBef>
                <a:spcPts val="0"/>
              </a:spcBef>
              <a:spcAft>
                <a:spcPts val="0"/>
              </a:spcAft>
              <a:buNone/>
            </a:pPr>
            <a:r>
              <a:rPr lang="en">
                <a:solidFill>
                  <a:schemeClr val="accent2"/>
                </a:solidFill>
                <a:latin typeface="Calibri"/>
                <a:ea typeface="Calibri"/>
                <a:cs typeface="Calibri"/>
                <a:sym typeface="Calibri"/>
              </a:rPr>
              <a:t>Business Division</a:t>
            </a:r>
            <a:endParaRPr>
              <a:solidFill>
                <a:schemeClr val="accent2"/>
              </a:solidFill>
              <a:latin typeface="Calibri"/>
              <a:ea typeface="Calibri"/>
              <a:cs typeface="Calibri"/>
              <a:sym typeface="Calibri"/>
            </a:endParaRPr>
          </a:p>
          <a:p>
            <a:pPr indent="0" lvl="0" marL="0" rtl="0" algn="ctr">
              <a:spcBef>
                <a:spcPts val="0"/>
              </a:spcBef>
              <a:spcAft>
                <a:spcPts val="0"/>
              </a:spcAft>
              <a:buNone/>
            </a:pPr>
            <a:r>
              <a:rPr lang="en">
                <a:solidFill>
                  <a:schemeClr val="accent2"/>
                </a:solidFill>
                <a:latin typeface="Calibri"/>
                <a:ea typeface="Calibri"/>
                <a:cs typeface="Calibri"/>
                <a:sym typeface="Calibri"/>
              </a:rPr>
              <a:t>(MITG &amp; Diabetes)</a:t>
            </a:r>
            <a:endParaRPr>
              <a:solidFill>
                <a:schemeClr val="accent2"/>
              </a:solidFill>
              <a:latin typeface="Calibri"/>
              <a:ea typeface="Calibri"/>
              <a:cs typeface="Calibri"/>
              <a:sym typeface="Calibri"/>
            </a:endParaRPr>
          </a:p>
          <a:p>
            <a:pPr indent="0" lvl="0" marL="0" rtl="0" algn="ctr">
              <a:spcBef>
                <a:spcPts val="0"/>
              </a:spcBef>
              <a:spcAft>
                <a:spcPts val="0"/>
              </a:spcAft>
              <a:buNone/>
            </a:pPr>
            <a:r>
              <a:rPr i="1" lang="en" sz="1300">
                <a:solidFill>
                  <a:schemeClr val="accent2"/>
                </a:solidFill>
                <a:latin typeface="Calibri"/>
                <a:ea typeface="Calibri"/>
                <a:cs typeface="Calibri"/>
                <a:sym typeface="Calibri"/>
              </a:rPr>
              <a:t>out of 10 Division</a:t>
            </a:r>
            <a:endParaRPr i="1" sz="1300">
              <a:solidFill>
                <a:schemeClr val="accent2"/>
              </a:solidFill>
              <a:latin typeface="Calibri"/>
              <a:ea typeface="Calibri"/>
              <a:cs typeface="Calibri"/>
              <a:sym typeface="Calibri"/>
            </a:endParaRPr>
          </a:p>
        </p:txBody>
      </p:sp>
      <p:sp>
        <p:nvSpPr>
          <p:cNvPr id="287" name="Google Shape;28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  Formal Breakthrough by Slidesgo">
  <a:themeElements>
    <a:clrScheme name="Simple Light">
      <a:dk1>
        <a:srgbClr val="000000"/>
      </a:dk1>
      <a:lt1>
        <a:srgbClr val="FFFFFF"/>
      </a:lt1>
      <a:dk2>
        <a:srgbClr val="595959"/>
      </a:dk2>
      <a:lt2>
        <a:srgbClr val="E9EEF2"/>
      </a:lt2>
      <a:accent1>
        <a:srgbClr val="D69D56"/>
      </a:accent1>
      <a:accent2>
        <a:srgbClr val="3663BF"/>
      </a:accent2>
      <a:accent3>
        <a:srgbClr val="364ABF"/>
      </a:accent3>
      <a:accent4>
        <a:srgbClr val="1B33BF"/>
      </a:accent4>
      <a:accent5>
        <a:srgbClr val="79AAFC"/>
      </a:accent5>
      <a:accent6>
        <a:srgbClr val="C9DAF8"/>
      </a:accent6>
      <a:hlink>
        <a:srgbClr val="6FA8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